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8" r:id="rId1"/>
  </p:sldMasterIdLst>
  <p:sldIdLst>
    <p:sldId id="314" r:id="rId2"/>
    <p:sldId id="313" r:id="rId3"/>
    <p:sldId id="300" r:id="rId4"/>
    <p:sldId id="259" r:id="rId5"/>
    <p:sldId id="261" r:id="rId6"/>
    <p:sldId id="290" r:id="rId7"/>
    <p:sldId id="260" r:id="rId8"/>
    <p:sldId id="291" r:id="rId9"/>
    <p:sldId id="295" r:id="rId10"/>
    <p:sldId id="296" r:id="rId11"/>
    <p:sldId id="262" r:id="rId12"/>
    <p:sldId id="292" r:id="rId13"/>
    <p:sldId id="263" r:id="rId14"/>
    <p:sldId id="270" r:id="rId15"/>
    <p:sldId id="271" r:id="rId16"/>
    <p:sldId id="272" r:id="rId17"/>
    <p:sldId id="265" r:id="rId18"/>
    <p:sldId id="310" r:id="rId19"/>
    <p:sldId id="287" r:id="rId20"/>
    <p:sldId id="288" r:id="rId21"/>
    <p:sldId id="289" r:id="rId22"/>
    <p:sldId id="273" r:id="rId23"/>
    <p:sldId id="274" r:id="rId24"/>
    <p:sldId id="275" r:id="rId25"/>
    <p:sldId id="267" r:id="rId26"/>
    <p:sldId id="311" r:id="rId27"/>
    <p:sldId id="286" r:id="rId28"/>
    <p:sldId id="268" r:id="rId29"/>
    <p:sldId id="269" r:id="rId30"/>
    <p:sldId id="282" r:id="rId31"/>
    <p:sldId id="308" r:id="rId32"/>
    <p:sldId id="278" r:id="rId33"/>
    <p:sldId id="279" r:id="rId34"/>
    <p:sldId id="280" r:id="rId35"/>
    <p:sldId id="281" r:id="rId36"/>
    <p:sldId id="315" r:id="rId37"/>
    <p:sldId id="316" r:id="rId38"/>
    <p:sldId id="317" r:id="rId39"/>
    <p:sldId id="318" r:id="rId40"/>
    <p:sldId id="319" r:id="rId41"/>
    <p:sldId id="320" r:id="rId42"/>
    <p:sldId id="321" r:id="rId43"/>
    <p:sldId id="322" r:id="rId44"/>
    <p:sldId id="323" r:id="rId45"/>
    <p:sldId id="303"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96633"/>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8" autoAdjust="0"/>
    <p:restoredTop sz="94305" autoAdjust="0"/>
  </p:normalViewPr>
  <p:slideViewPr>
    <p:cSldViewPr snapToGrid="0">
      <p:cViewPr varScale="1">
        <p:scale>
          <a:sx n="69" d="100"/>
          <a:sy n="69" d="100"/>
        </p:scale>
        <p:origin x="-780" y="-10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8065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pPr/>
              <a:t>‹#›</a:t>
            </a:fld>
            <a:endParaRPr lang="en-US" dirty="0"/>
          </a:p>
        </p:txBody>
      </p:sp>
    </p:spTree>
    <p:extLst>
      <p:ext uri="{BB962C8B-B14F-4D97-AF65-F5344CB8AC3E}">
        <p14:creationId xmlns:p14="http://schemas.microsoft.com/office/powerpoint/2010/main" val="255281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0845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pPr/>
              <a:t>30-Mar-22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p14="http://schemas.microsoft.com/office/powerpoint/2010/main" val="203028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2456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9404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6777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3460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062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909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8507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1254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6400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1189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162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2070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468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30-Mar-22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7090476"/>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85611" y="4095482"/>
            <a:ext cx="4546243" cy="646331"/>
          </a:xfrm>
          <a:prstGeom prst="rect">
            <a:avLst/>
          </a:prstGeom>
          <a:noFill/>
        </p:spPr>
        <p:txBody>
          <a:bodyPr wrap="square" rtlCol="0">
            <a:spAutoFit/>
          </a:bodyPr>
          <a:lstStyle/>
          <a:p>
            <a:r>
              <a:rPr lang="ur-PK" dirty="0" smtClean="0">
                <a:solidFill>
                  <a:schemeClr val="bg1"/>
                </a:solidFill>
              </a:rPr>
              <a:t>نگھت بی بی               </a:t>
            </a:r>
          </a:p>
          <a:p>
            <a:r>
              <a:rPr lang="ur-PK" dirty="0" smtClean="0">
                <a:solidFill>
                  <a:schemeClr val="bg1"/>
                </a:solidFill>
              </a:rPr>
              <a:t> سینئر سول جج (جوڈیشل)    </a:t>
            </a:r>
            <a:endParaRPr lang="en-US" dirty="0">
              <a:solidFill>
                <a:schemeClr val="bg1"/>
              </a:solidFill>
            </a:endParaRPr>
          </a:p>
        </p:txBody>
      </p:sp>
      <p:pic>
        <p:nvPicPr>
          <p:cNvPr id="9" name="Picture 2" descr="C:\Users\Shah\Desktop\islamic9_vwdwx_Pak101(dot)co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3999906" cy="7150100"/>
          </a:xfrm>
          <a:prstGeom prst="rect">
            <a:avLst/>
          </a:prstGeom>
          <a:noFill/>
          <a:scene3d>
            <a:camera prst="orthographicFront"/>
            <a:lightRig rig="threePt" dir="t"/>
          </a:scene3d>
          <a:sp3d>
            <a:bevelB prst="angle"/>
          </a:sp3d>
          <a:extLst/>
        </p:spPr>
      </p:pic>
      <p:sp>
        <p:nvSpPr>
          <p:cNvPr id="2" name="TextBox 1"/>
          <p:cNvSpPr txBox="1"/>
          <p:nvPr/>
        </p:nvSpPr>
        <p:spPr>
          <a:xfrm>
            <a:off x="695458" y="4769958"/>
            <a:ext cx="5855467" cy="1292662"/>
          </a:xfrm>
          <a:prstGeom prst="rect">
            <a:avLst/>
          </a:prstGeom>
          <a:noFill/>
        </p:spPr>
        <p:txBody>
          <a:bodyPr wrap="square" rtlCol="0">
            <a:spAutoFit/>
          </a:bodyPr>
          <a:lstStyle/>
          <a:p>
            <a:r>
              <a:rPr lang="en-US" sz="2600" b="1" dirty="0" smtClean="0">
                <a:solidFill>
                  <a:schemeClr val="bg1"/>
                </a:solidFill>
              </a:rPr>
              <a:t>NIGHAT BIBI, </a:t>
            </a:r>
          </a:p>
          <a:p>
            <a:r>
              <a:rPr lang="en-US" sz="2600" b="1" dirty="0" smtClean="0">
                <a:solidFill>
                  <a:schemeClr val="bg1"/>
                </a:solidFill>
              </a:rPr>
              <a:t>SENIOR CIVIL JUDGE (JUDICIAL), MANSEHRA </a:t>
            </a:r>
            <a:endParaRPr lang="en-US" sz="2600" b="1" dirty="0">
              <a:solidFill>
                <a:schemeClr val="bg1"/>
              </a:solidFill>
            </a:endParaRPr>
          </a:p>
        </p:txBody>
      </p:sp>
    </p:spTree>
    <p:extLst>
      <p:ext uri="{BB962C8B-B14F-4D97-AF65-F5344CB8AC3E}">
        <p14:creationId xmlns:p14="http://schemas.microsoft.com/office/powerpoint/2010/main" val="1730297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266091" y="1083212"/>
            <a:ext cx="9748911" cy="486742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endParaRPr lang="en-US" altLang="en-US" sz="5000" b="1" dirty="0" smtClean="0">
              <a:solidFill>
                <a:schemeClr val="tx1"/>
              </a:solidFill>
            </a:endParaRPr>
          </a:p>
          <a:p>
            <a:pPr marL="0" indent="0" algn="ctr">
              <a:buNone/>
            </a:pPr>
            <a:r>
              <a:rPr lang="en-US" altLang="en-US" sz="5000" b="1" dirty="0" smtClean="0">
                <a:solidFill>
                  <a:schemeClr val="tx1"/>
                </a:solidFill>
              </a:rPr>
              <a:t>Code of Civil Procedure Management Rules-2018</a:t>
            </a:r>
            <a:r>
              <a:rPr lang="en-US" altLang="en-US" sz="4400" dirty="0" smtClean="0"/>
              <a:t/>
            </a:r>
            <a:br>
              <a:rPr lang="en-US" altLang="en-US" sz="4400" dirty="0" smtClean="0"/>
            </a:br>
            <a:r>
              <a:rPr lang="en-US" sz="4400" dirty="0" smtClean="0"/>
              <a:t>	</a:t>
            </a:r>
            <a:endParaRPr lang="en-US" sz="4400" dirty="0"/>
          </a:p>
        </p:txBody>
      </p:sp>
    </p:spTree>
    <p:extLst>
      <p:ext uri="{BB962C8B-B14F-4D97-AF65-F5344CB8AC3E}">
        <p14:creationId xmlns:p14="http://schemas.microsoft.com/office/powerpoint/2010/main" val="4103039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620468"/>
            <a:ext cx="9163050" cy="9899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l"/>
            <a:r>
              <a:rPr lang="en-US" dirty="0" smtClean="0">
                <a:solidFill>
                  <a:srgbClr val="FF0000"/>
                </a:solidFill>
              </a:rPr>
              <a:t>  </a:t>
            </a:r>
            <a:r>
              <a:rPr lang="en-US" dirty="0" smtClean="0">
                <a:solidFill>
                  <a:schemeClr val="tx1"/>
                </a:solidFill>
              </a:rPr>
              <a:t>C.P.C. </a:t>
            </a:r>
            <a:endParaRPr lang="en-US" dirty="0">
              <a:solidFill>
                <a:schemeClr val="tx1"/>
              </a:solidFill>
            </a:endParaRPr>
          </a:p>
        </p:txBody>
      </p:sp>
      <p:sp>
        <p:nvSpPr>
          <p:cNvPr id="3" name="Content Placeholder 2"/>
          <p:cNvSpPr>
            <a:spLocks noGrp="1"/>
          </p:cNvSpPr>
          <p:nvPr>
            <p:ph idx="1"/>
          </p:nvPr>
        </p:nvSpPr>
        <p:spPr>
          <a:xfrm>
            <a:off x="1295399" y="1610437"/>
            <a:ext cx="9163049" cy="424172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just"/>
            <a:r>
              <a:rPr lang="en-US" sz="2200" b="1" dirty="0" smtClean="0">
                <a:solidFill>
                  <a:schemeClr val="tx1"/>
                </a:solidFill>
              </a:rPr>
              <a:t>The Code of Civil Procedure 1908 prescribes procedure for proceedings in civil cases. The Code is in two parts i.e. Sections, which contain the basic and. </a:t>
            </a:r>
            <a:r>
              <a:rPr lang="en-US" sz="2200" b="1" dirty="0">
                <a:solidFill>
                  <a:schemeClr val="tx1"/>
                </a:solidFill>
              </a:rPr>
              <a:t>fundamental principles and can be amended only by the legislature, and Schedules, which contain rules of procedure and can be amended by the High Court. The Code is indeed a consolidating statute, prescribing detailed procedure for instituting suit (meaning who may file a suit, how and where), pleadings (filing plaints/written statements, their form and particulars), proceedings, writing of judgment and execution of decrees, etc. The Code has been reviewed from time to time and its provisions amended to keep pace with time and changing condition of the society.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822009617"/>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5035731">
                  <a:extLst>
                    <a:ext uri="{9D8B030D-6E8A-4147-A177-3AD203B41FA5}">
                      <a16:colId xmlns="" xmlns:a16="http://schemas.microsoft.com/office/drawing/2014/main" val="1853646338"/>
                    </a:ext>
                  </a:extLst>
                </a:gridCol>
                <a:gridCol w="5035731">
                  <a:extLst>
                    <a:ext uri="{9D8B030D-6E8A-4147-A177-3AD203B41FA5}">
                      <a16:colId xmlns="" xmlns:a16="http://schemas.microsoft.com/office/drawing/2014/main" val="3404438072"/>
                    </a:ext>
                  </a:extLst>
                </a:gridCol>
              </a:tblGrid>
              <a:tr h="4428309">
                <a:tc>
                  <a:txBody>
                    <a:bodyPr/>
                    <a:lstStyle/>
                    <a:p>
                      <a:pPr marL="0" indent="0" algn="l">
                        <a:buFont typeface="Wingdings" panose="05000000000000000000" pitchFamily="2" charset="2"/>
                        <a:buNone/>
                      </a:pPr>
                      <a:endParaRPr lang="en-US" dirty="0" smtClean="0"/>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181827516"/>
              </p:ext>
            </p:extLst>
          </p:nvPr>
        </p:nvGraphicFramePr>
        <p:xfrm>
          <a:off x="928469" y="762415"/>
          <a:ext cx="10127883" cy="874002"/>
        </p:xfrm>
        <a:graphic>
          <a:graphicData uri="http://schemas.openxmlformats.org/drawingml/2006/table">
            <a:tbl>
              <a:tblPr firstRow="1" bandRow="1">
                <a:tableStyleId>{5C22544A-7EE6-4342-B048-85BDC9FD1C3A}</a:tableStyleId>
              </a:tblPr>
              <a:tblGrid>
                <a:gridCol w="10127883">
                  <a:extLst>
                    <a:ext uri="{9D8B030D-6E8A-4147-A177-3AD203B41FA5}">
                      <a16:colId xmlns="" xmlns:a16="http://schemas.microsoft.com/office/drawing/2014/main" val="142568572"/>
                    </a:ext>
                  </a:extLst>
                </a:gridCol>
              </a:tblGrid>
              <a:tr h="874002">
                <a:tc>
                  <a:txBody>
                    <a:bodyPr/>
                    <a:lstStyle/>
                    <a:p>
                      <a:pPr algn="l"/>
                      <a:r>
                        <a:rPr lang="en-US" sz="2800" dirty="0" smtClean="0">
                          <a:solidFill>
                            <a:schemeClr val="tx1"/>
                          </a:solidFill>
                        </a:rPr>
                        <a:t>1. Need</a:t>
                      </a:r>
                      <a:r>
                        <a:rPr lang="en-US" sz="2800" baseline="0" dirty="0" smtClean="0">
                          <a:solidFill>
                            <a:schemeClr val="tx1"/>
                          </a:solidFill>
                        </a:rPr>
                        <a:t>s / Aims of Enacted Rules</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
        <p:nvSpPr>
          <p:cNvPr id="2" name="TextBox 1"/>
          <p:cNvSpPr txBox="1"/>
          <p:nvPr/>
        </p:nvSpPr>
        <p:spPr>
          <a:xfrm>
            <a:off x="928469" y="1587669"/>
            <a:ext cx="5036234" cy="410881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285750" indent="-285750">
              <a:lnSpc>
                <a:spcPct val="150000"/>
              </a:lnSpc>
              <a:buFont typeface="Wingdings" panose="05000000000000000000" pitchFamily="2" charset="2"/>
              <a:buChar char="Ø"/>
            </a:pPr>
            <a:r>
              <a:rPr lang="en-US" b="1" dirty="0"/>
              <a:t>Establishing an early control of the Court over the case for proper management</a:t>
            </a:r>
          </a:p>
          <a:p>
            <a:pPr marL="285750" indent="-285750">
              <a:lnSpc>
                <a:spcPct val="150000"/>
              </a:lnSpc>
              <a:buFont typeface="Wingdings" panose="05000000000000000000" pitchFamily="2" charset="2"/>
              <a:buChar char="Ø"/>
            </a:pPr>
            <a:r>
              <a:rPr lang="en-US" b="1" dirty="0"/>
              <a:t>Delay reduction, expeditious disposal of the cases</a:t>
            </a:r>
          </a:p>
          <a:p>
            <a:pPr marL="285750" indent="-285750">
              <a:lnSpc>
                <a:spcPct val="150000"/>
              </a:lnSpc>
              <a:buFont typeface="Wingdings" panose="05000000000000000000" pitchFamily="2" charset="2"/>
              <a:buChar char="Ø"/>
            </a:pPr>
            <a:r>
              <a:rPr lang="en-US" b="1" dirty="0"/>
              <a:t>Determination of issue of law in first instance</a:t>
            </a:r>
          </a:p>
          <a:p>
            <a:pPr marL="285750" indent="-285750">
              <a:lnSpc>
                <a:spcPct val="150000"/>
              </a:lnSpc>
              <a:buFont typeface="Wingdings" panose="05000000000000000000" pitchFamily="2" charset="2"/>
              <a:buChar char="Ø"/>
            </a:pPr>
            <a:r>
              <a:rPr lang="en-US" b="1" dirty="0"/>
              <a:t>Diminish the false and frivolous cases</a:t>
            </a:r>
          </a:p>
          <a:p>
            <a:pPr marL="285750" indent="-285750">
              <a:lnSpc>
                <a:spcPct val="150000"/>
              </a:lnSpc>
              <a:buFont typeface="Wingdings" panose="05000000000000000000" pitchFamily="2" charset="2"/>
              <a:buChar char="Ø"/>
            </a:pPr>
            <a:r>
              <a:rPr lang="en-US" b="1" dirty="0"/>
              <a:t>Proceedings of genuine cases</a:t>
            </a:r>
          </a:p>
          <a:p>
            <a:pPr marL="285750" indent="-285750">
              <a:lnSpc>
                <a:spcPct val="150000"/>
              </a:lnSpc>
              <a:buFont typeface="Wingdings" panose="05000000000000000000" pitchFamily="2" charset="2"/>
              <a:buChar char="Ø"/>
            </a:pPr>
            <a:r>
              <a:rPr lang="en-US" b="1" dirty="0" smtClean="0"/>
              <a:t>To dig out cases where parties not at issue</a:t>
            </a:r>
            <a:endParaRPr lang="en-US" b="1" dirty="0"/>
          </a:p>
          <a:p>
            <a:pPr marL="285750" indent="-285750">
              <a:lnSpc>
                <a:spcPct val="150000"/>
              </a:lnSpc>
              <a:buFont typeface="Wingdings" panose="05000000000000000000" pitchFamily="2" charset="2"/>
              <a:buChar char="Ø"/>
            </a:pPr>
            <a:r>
              <a:rPr lang="en-US" b="1" dirty="0"/>
              <a:t>To reduce burden of pendency on courts</a:t>
            </a:r>
          </a:p>
          <a:p>
            <a:endParaRPr lang="en-US" dirty="0"/>
          </a:p>
        </p:txBody>
      </p:sp>
      <p:sp>
        <p:nvSpPr>
          <p:cNvPr id="3" name="TextBox 2"/>
          <p:cNvSpPr txBox="1"/>
          <p:nvPr/>
        </p:nvSpPr>
        <p:spPr>
          <a:xfrm>
            <a:off x="6135020" y="1508912"/>
            <a:ext cx="4921333" cy="46628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285750" indent="-285750">
              <a:lnSpc>
                <a:spcPct val="150000"/>
              </a:lnSpc>
              <a:buFont typeface="Wingdings" panose="05000000000000000000" pitchFamily="2" charset="2"/>
              <a:buChar char="Ø"/>
            </a:pPr>
            <a:r>
              <a:rPr lang="en-US" b="1" dirty="0" smtClean="0"/>
              <a:t>(</a:t>
            </a:r>
            <a:r>
              <a:rPr lang="en-US" b="1" dirty="0"/>
              <a:t>Impleadment in final order)</a:t>
            </a:r>
          </a:p>
          <a:p>
            <a:pPr marL="285750" indent="-285750">
              <a:lnSpc>
                <a:spcPct val="150000"/>
              </a:lnSpc>
            </a:pPr>
            <a:r>
              <a:rPr lang="en-US" b="1" dirty="0"/>
              <a:t>    Jurisdiction matter after 5 years</a:t>
            </a:r>
          </a:p>
          <a:p>
            <a:pPr marL="285750" indent="-285750">
              <a:lnSpc>
                <a:spcPct val="150000"/>
              </a:lnSpc>
              <a:buFont typeface="Wingdings" panose="05000000000000000000" pitchFamily="2" charset="2"/>
              <a:buChar char="Ø"/>
            </a:pPr>
            <a:r>
              <a:rPr lang="en-US" b="1" dirty="0" smtClean="0"/>
              <a:t>Justice </a:t>
            </a:r>
            <a:r>
              <a:rPr lang="en-US" b="1" dirty="0"/>
              <a:t>on </a:t>
            </a:r>
            <a:r>
              <a:rPr lang="en-US" b="1" dirty="0" smtClean="0"/>
              <a:t>time: </a:t>
            </a:r>
            <a:r>
              <a:rPr lang="en-US" b="1" dirty="0"/>
              <a:t>as justice delayed is justice </a:t>
            </a:r>
            <a:r>
              <a:rPr lang="en-US" b="1" dirty="0" smtClean="0"/>
              <a:t>denied</a:t>
            </a:r>
          </a:p>
          <a:p>
            <a:pPr marL="285750" indent="-285750">
              <a:lnSpc>
                <a:spcPct val="150000"/>
              </a:lnSpc>
              <a:buFont typeface="Wingdings" panose="05000000000000000000" pitchFamily="2" charset="2"/>
              <a:buChar char="Ø"/>
            </a:pPr>
            <a:r>
              <a:rPr lang="en-US" b="1" dirty="0" smtClean="0"/>
              <a:t> Chances of </a:t>
            </a:r>
            <a:r>
              <a:rPr lang="en-US" b="1" dirty="0"/>
              <a:t>settlement </a:t>
            </a:r>
            <a:r>
              <a:rPr lang="en-US" b="1" dirty="0" smtClean="0"/>
              <a:t>available need to avail in initial stage </a:t>
            </a:r>
            <a:r>
              <a:rPr lang="en-US" b="1" dirty="0"/>
              <a:t>and to resolve controversy</a:t>
            </a:r>
          </a:p>
          <a:p>
            <a:pPr marL="285750" indent="-285750">
              <a:lnSpc>
                <a:spcPct val="150000"/>
              </a:lnSpc>
              <a:buFont typeface="Wingdings" panose="05000000000000000000" pitchFamily="2" charset="2"/>
              <a:buChar char="Ø"/>
            </a:pPr>
            <a:r>
              <a:rPr lang="en-US" b="1" dirty="0"/>
              <a:t>To make Judge / Counsel even litigants aware from facts / relief of the suit</a:t>
            </a:r>
          </a:p>
          <a:p>
            <a:pPr marL="285750" indent="-285750">
              <a:lnSpc>
                <a:spcPct val="150000"/>
              </a:lnSpc>
              <a:buFont typeface="Wingdings" panose="05000000000000000000" pitchFamily="2" charset="2"/>
              <a:buChar char="Ø"/>
            </a:pPr>
            <a:r>
              <a:rPr lang="en-US" b="1" dirty="0"/>
              <a:t>Provisions available in Code however amendment is just to represent the same in innovative shape</a:t>
            </a:r>
            <a:r>
              <a:rPr lang="en-US" dirty="0" smtClean="0"/>
              <a:t>.</a:t>
            </a:r>
            <a:endParaRPr lang="en-US" dirty="0"/>
          </a:p>
        </p:txBody>
      </p:sp>
    </p:spTree>
    <p:extLst>
      <p:ext uri="{BB962C8B-B14F-4D97-AF65-F5344CB8AC3E}">
        <p14:creationId xmlns:p14="http://schemas.microsoft.com/office/powerpoint/2010/main" val="33040719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080811587"/>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0" indent="0" algn="l">
                        <a:buFont typeface="Wingdings" panose="05000000000000000000" pitchFamily="2" charset="2"/>
                        <a:buNone/>
                      </a:pPr>
                      <a:r>
                        <a:rPr lang="en-US" dirty="0" smtClean="0">
                          <a:solidFill>
                            <a:schemeClr val="tx1"/>
                          </a:solidFill>
                        </a:rPr>
                        <a:t>On receiving plaint having regard to t</a:t>
                      </a:r>
                      <a:r>
                        <a:rPr lang="en-US" baseline="0" dirty="0" smtClean="0">
                          <a:solidFill>
                            <a:schemeClr val="tx1"/>
                          </a:solidFill>
                        </a:rPr>
                        <a:t>he provisions of the code(CPC) case management and scheduling conference started ..</a:t>
                      </a:r>
                    </a:p>
                    <a:p>
                      <a:pPr marL="0" indent="0" algn="l">
                        <a:buFont typeface="Wingdings" panose="05000000000000000000" pitchFamily="2" charset="2"/>
                        <a:buNone/>
                      </a:pPr>
                      <a:r>
                        <a:rPr lang="en-US" baseline="0" dirty="0" smtClean="0">
                          <a:solidFill>
                            <a:schemeClr val="tx1"/>
                          </a:solidFill>
                        </a:rPr>
                        <a:t>The Court may take appropriate action in respect of:</a:t>
                      </a:r>
                      <a:endParaRPr lang="en-US" dirty="0" smtClean="0">
                        <a:solidFill>
                          <a:schemeClr val="tx1"/>
                        </a:solidFill>
                      </a:endParaRPr>
                    </a:p>
                    <a:p>
                      <a:pPr marL="285750" indent="-285750" algn="l">
                        <a:lnSpc>
                          <a:spcPct val="100000"/>
                        </a:lnSpc>
                        <a:buFont typeface="Wingdings" panose="05000000000000000000" pitchFamily="2" charset="2"/>
                        <a:buChar char="Ø"/>
                      </a:pPr>
                      <a:r>
                        <a:rPr lang="en-US" dirty="0" smtClean="0">
                          <a:solidFill>
                            <a:schemeClr val="tx1"/>
                          </a:solidFill>
                        </a:rPr>
                        <a:t>Jurisdiction</a:t>
                      </a:r>
                    </a:p>
                    <a:p>
                      <a:pPr marL="285750" indent="-285750">
                        <a:lnSpc>
                          <a:spcPct val="100000"/>
                        </a:lnSpc>
                        <a:buFont typeface="Wingdings" panose="05000000000000000000" pitchFamily="2" charset="2"/>
                        <a:buChar char="Ø"/>
                      </a:pPr>
                      <a:r>
                        <a:rPr lang="en-US" dirty="0" smtClean="0">
                          <a:solidFill>
                            <a:schemeClr val="tx1"/>
                          </a:solidFill>
                        </a:rPr>
                        <a:t>Court</a:t>
                      </a:r>
                      <a:r>
                        <a:rPr lang="en-US" baseline="0" dirty="0" smtClean="0">
                          <a:solidFill>
                            <a:schemeClr val="tx1"/>
                          </a:solidFill>
                        </a:rPr>
                        <a:t> Fees</a:t>
                      </a:r>
                    </a:p>
                    <a:p>
                      <a:pPr marL="285750" indent="-285750">
                        <a:lnSpc>
                          <a:spcPct val="100000"/>
                        </a:lnSpc>
                        <a:buFont typeface="Wingdings" panose="05000000000000000000" pitchFamily="2" charset="2"/>
                        <a:buChar char="Ø"/>
                      </a:pPr>
                      <a:r>
                        <a:rPr lang="en-US" baseline="0" dirty="0" smtClean="0">
                          <a:solidFill>
                            <a:schemeClr val="tx1"/>
                          </a:solidFill>
                        </a:rPr>
                        <a:t>Valuation</a:t>
                      </a:r>
                    </a:p>
                    <a:p>
                      <a:pPr marL="285750" indent="-285750" algn="l">
                        <a:lnSpc>
                          <a:spcPct val="100000"/>
                        </a:lnSpc>
                        <a:buFont typeface="Wingdings" panose="05000000000000000000" pitchFamily="2" charset="2"/>
                        <a:buChar char="Ø"/>
                      </a:pPr>
                      <a:r>
                        <a:rPr lang="en-US" baseline="0" dirty="0" smtClean="0">
                          <a:solidFill>
                            <a:schemeClr val="tx1"/>
                          </a:solidFill>
                        </a:rPr>
                        <a:t>Maintainability have to be seen by court in beginning for seeking smooth proceedings alongwith requirements mentioned</a:t>
                      </a:r>
                      <a:endParaRPr lang="en-US" dirty="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buFont typeface="Wingdings" panose="05000000000000000000" pitchFamily="2" charset="2"/>
                        <a:buChar char="Ø"/>
                      </a:pPr>
                      <a:endParaRPr lang="en-US" dirty="0" smtClean="0">
                        <a:solidFill>
                          <a:schemeClr val="tx1"/>
                        </a:solidFill>
                      </a:endParaRPr>
                    </a:p>
                    <a:p>
                      <a:pPr marL="285750" indent="-285750">
                        <a:buFont typeface="Wingdings" panose="05000000000000000000" pitchFamily="2" charset="2"/>
                        <a:buChar char="Ø"/>
                      </a:pPr>
                      <a:r>
                        <a:rPr lang="en-US" dirty="0" smtClean="0">
                          <a:solidFill>
                            <a:schemeClr val="tx1"/>
                          </a:solidFill>
                        </a:rPr>
                        <a:t>Order VII( Reception of plaints and application)</a:t>
                      </a:r>
                      <a:endParaRPr lang="en-US" dirty="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r>
                        <a:rPr lang="en-US" baseline="0" dirty="0" smtClean="0">
                          <a:solidFill>
                            <a:schemeClr val="tx1"/>
                          </a:solidFill>
                        </a:rPr>
                        <a:t>Part-c examination of the plaint (Annexure Slide)</a:t>
                      </a:r>
                    </a:p>
                    <a:p>
                      <a:pPr marL="285750" indent="-285750">
                        <a:lnSpc>
                          <a:spcPct val="100000"/>
                        </a:lnSpc>
                        <a:buFont typeface="Wingdings" panose="05000000000000000000" pitchFamily="2" charset="2"/>
                        <a:buChar char="Ø"/>
                      </a:pPr>
                      <a:r>
                        <a:rPr lang="en-US" baseline="0" dirty="0" smtClean="0">
                          <a:solidFill>
                            <a:schemeClr val="tx1"/>
                          </a:solidFill>
                        </a:rPr>
                        <a:t>Order 01 Rule 1, 3, 9 (non/mis-joinder)</a:t>
                      </a:r>
                    </a:p>
                    <a:p>
                      <a:pPr marL="285750" indent="-285750">
                        <a:lnSpc>
                          <a:spcPct val="100000"/>
                        </a:lnSpc>
                        <a:buFont typeface="Wingdings" panose="05000000000000000000" pitchFamily="2" charset="2"/>
                        <a:buChar char="Ø"/>
                      </a:pPr>
                      <a:r>
                        <a:rPr lang="en-US" baseline="0" dirty="0" smtClean="0">
                          <a:solidFill>
                            <a:schemeClr val="tx1"/>
                          </a:solidFill>
                        </a:rPr>
                        <a:t>Order 1 rule 8 representative suit.</a:t>
                      </a:r>
                    </a:p>
                    <a:p>
                      <a:pPr marL="285750" indent="-285750">
                        <a:lnSpc>
                          <a:spcPct val="100000"/>
                        </a:lnSpc>
                        <a:buFont typeface="Wingdings" panose="05000000000000000000" pitchFamily="2" charset="2"/>
                        <a:buChar char="Ø"/>
                      </a:pPr>
                      <a:r>
                        <a:rPr lang="en-US" baseline="0" dirty="0" smtClean="0">
                          <a:solidFill>
                            <a:schemeClr val="tx1"/>
                          </a:solidFill>
                        </a:rPr>
                        <a:t>Order 01 Rule 10 (Adding or Striking out Parties)</a:t>
                      </a:r>
                    </a:p>
                    <a:p>
                      <a:pPr marL="285750" indent="-285750">
                        <a:lnSpc>
                          <a:spcPct val="100000"/>
                        </a:lnSpc>
                        <a:buFont typeface="Wingdings" panose="05000000000000000000" pitchFamily="2" charset="2"/>
                        <a:buChar char="Ø"/>
                      </a:pPr>
                      <a:r>
                        <a:rPr lang="en-US" baseline="0" dirty="0" smtClean="0">
                          <a:solidFill>
                            <a:schemeClr val="tx1"/>
                          </a:solidFill>
                        </a:rPr>
                        <a:t>Order 2 Rule 2 Claims</a:t>
                      </a:r>
                    </a:p>
                    <a:p>
                      <a:pPr marL="285750" indent="-285750">
                        <a:lnSpc>
                          <a:spcPct val="100000"/>
                        </a:lnSpc>
                        <a:buFont typeface="Wingdings" panose="05000000000000000000" pitchFamily="2" charset="2"/>
                        <a:buChar char="Ø"/>
                      </a:pPr>
                      <a:r>
                        <a:rPr lang="en-US" baseline="0" dirty="0" smtClean="0">
                          <a:solidFill>
                            <a:schemeClr val="tx1"/>
                          </a:solidFill>
                        </a:rPr>
                        <a:t>Order 3 by Authorized Agent</a:t>
                      </a:r>
                    </a:p>
                    <a:p>
                      <a:pPr marL="285750" indent="-285750">
                        <a:lnSpc>
                          <a:spcPct val="100000"/>
                        </a:lnSpc>
                        <a:buFont typeface="Wingdings" panose="05000000000000000000" pitchFamily="2" charset="2"/>
                        <a:buChar char="Ø"/>
                      </a:pPr>
                      <a:r>
                        <a:rPr lang="en-US" baseline="0" dirty="0" smtClean="0">
                          <a:solidFill>
                            <a:schemeClr val="tx1"/>
                          </a:solidFill>
                        </a:rPr>
                        <a:t>Compliance of order VI &amp; VII after compliance same shall be entertained.</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025390199"/>
              </p:ext>
            </p:extLst>
          </p:nvPr>
        </p:nvGraphicFramePr>
        <p:xfrm>
          <a:off x="1071154" y="719666"/>
          <a:ext cx="10071462" cy="874002"/>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874002">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Plaint</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Code</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4264981245"/>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8983" y="692727"/>
            <a:ext cx="10521780" cy="50167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2000" b="1" i="1" dirty="0" smtClean="0"/>
              <a:t>High Court Rules and Orders Volume 1 Chapter 1 Part C</a:t>
            </a:r>
          </a:p>
          <a:p>
            <a:r>
              <a:rPr lang="en-US" sz="1500" dirty="0" smtClean="0"/>
              <a:t>1</a:t>
            </a:r>
            <a:r>
              <a:rPr lang="en-US" sz="1500" dirty="0"/>
              <a:t>. </a:t>
            </a:r>
            <a:r>
              <a:rPr lang="en-US" sz="1500" b="1" dirty="0"/>
              <a:t>Examination.--</a:t>
            </a:r>
            <a:r>
              <a:rPr lang="en-US" sz="1500" dirty="0"/>
              <a:t>On the presentation or receipt of a plaint, the Court  should examine it with special reference to the following points; </a:t>
            </a:r>
          </a:p>
          <a:p>
            <a:r>
              <a:rPr lang="en-US" sz="1500" dirty="0" smtClean="0"/>
              <a:t>(</a:t>
            </a:r>
            <a:r>
              <a:rPr lang="en-US" sz="1500" dirty="0"/>
              <a:t>I</a:t>
            </a:r>
            <a:r>
              <a:rPr lang="en-US" sz="1500" dirty="0" smtClean="0"/>
              <a:t>) 	whether </a:t>
            </a:r>
            <a:r>
              <a:rPr lang="en-US" sz="1500" dirty="0"/>
              <a:t>the plaint contains the particulars specified in Order VII, Rule 1, and conforms to the other rules of pleadings in </a:t>
            </a:r>
            <a:r>
              <a:rPr lang="en-US" sz="1500" dirty="0" smtClean="0"/>
              <a:t>	Order VI </a:t>
            </a:r>
            <a:r>
              <a:rPr lang="en-US" sz="1500" dirty="0"/>
              <a:t>and VII and rules made by the High Court thereunder; </a:t>
            </a:r>
          </a:p>
          <a:p>
            <a:r>
              <a:rPr lang="en-US" sz="1500" dirty="0" smtClean="0"/>
              <a:t>(II) 	whether </a:t>
            </a:r>
            <a:r>
              <a:rPr lang="en-US" sz="1500" dirty="0"/>
              <a:t>there is, prima facie, any non-joinder or misjoinder of parties, or mis-joinder of causes of action; </a:t>
            </a:r>
            <a:endParaRPr lang="en-US" sz="1500" dirty="0" smtClean="0"/>
          </a:p>
          <a:p>
            <a:r>
              <a:rPr lang="en-US" sz="1500" dirty="0" smtClean="0"/>
              <a:t>(III)	whether any of the parties to the suit are, minors and, if, so, whether they are properly represented as laid down in Chapter 1-	N (d) of this value; </a:t>
            </a:r>
          </a:p>
          <a:p>
            <a:r>
              <a:rPr lang="en-US" sz="1500" dirty="0" smtClean="0"/>
              <a:t>(IV) 	whether </a:t>
            </a:r>
            <a:r>
              <a:rPr lang="en-US" sz="1500" dirty="0"/>
              <a:t>the plaint is duly signed and verified; </a:t>
            </a:r>
          </a:p>
          <a:p>
            <a:r>
              <a:rPr lang="en-US" sz="1500" dirty="0" smtClean="0"/>
              <a:t>(V) 	whether </a:t>
            </a:r>
            <a:r>
              <a:rPr lang="en-US" sz="1500" dirty="0"/>
              <a:t>the suit is within the jurisdiction to proper Court (Order VII, Rule 10);</a:t>
            </a:r>
          </a:p>
          <a:p>
            <a:r>
              <a:rPr lang="en-US" sz="1500" dirty="0" smtClean="0"/>
              <a:t>(VI) 	whether </a:t>
            </a:r>
            <a:r>
              <a:rPr lang="en-US" sz="1500" dirty="0"/>
              <a:t>the plaint is liable to be rejected for any of the reasons given in Order VII Rule 11; </a:t>
            </a:r>
          </a:p>
          <a:p>
            <a:r>
              <a:rPr lang="en-US" sz="1500" dirty="0" smtClean="0"/>
              <a:t>(VII)	 </a:t>
            </a:r>
            <a:r>
              <a:rPr lang="en-US" sz="1500" dirty="0"/>
              <a:t>whether the documents attached to the plaint (if any) are accompanied by lists in the prescribed form and are in order; </a:t>
            </a:r>
          </a:p>
          <a:p>
            <a:r>
              <a:rPr lang="en-US" sz="1500" dirty="0" smtClean="0"/>
              <a:t>(VIII) </a:t>
            </a:r>
            <a:r>
              <a:rPr lang="en-US" sz="1500" dirty="0"/>
              <a:t>whether the plaintiff has filed a proceeding containing his address for service during the litigation as required by Rule 19 of </a:t>
            </a:r>
            <a:r>
              <a:rPr lang="en-US" sz="1500" dirty="0" smtClean="0"/>
              <a:t>	Order </a:t>
            </a:r>
            <a:r>
              <a:rPr lang="en-US" sz="1500" dirty="0"/>
              <a:t>VII as framed by the High Court.</a:t>
            </a:r>
          </a:p>
          <a:p>
            <a:r>
              <a:rPr lang="en-US" sz="1500" dirty="0" smtClean="0"/>
              <a:t>(IX) 	Whether </a:t>
            </a:r>
            <a:r>
              <a:rPr lang="en-US" sz="1500" dirty="0"/>
              <a:t>the plaint is accompanied by a statement giving the </a:t>
            </a:r>
            <a:r>
              <a:rPr lang="en-US" sz="1500" dirty="0" smtClean="0"/>
              <a:t>list: </a:t>
            </a:r>
            <a:r>
              <a:rPr lang="en-US" sz="1500" dirty="0"/>
              <a:t>and, addresses of the legal representatives .and at the </a:t>
            </a:r>
            <a:r>
              <a:rPr lang="en-US" sz="1500" dirty="0" smtClean="0"/>
              <a:t>	person </a:t>
            </a:r>
            <a:r>
              <a:rPr lang="en-US" sz="1500" dirty="0"/>
              <a:t>Who in the. event of death of the plaintiff shall, intimate such fact to the Court. (Order VII, Rule 26; C.P.C.); </a:t>
            </a:r>
          </a:p>
          <a:p>
            <a:r>
              <a:rPr lang="en-US" sz="1500" dirty="0" smtClean="0"/>
              <a:t>(X) 	whether </a:t>
            </a:r>
            <a:r>
              <a:rPr lang="en-US" sz="1500" dirty="0"/>
              <a:t>the plaint is accompanied by as many copies on plain paper of the plaint as there are defendant in his two extra </a:t>
            </a:r>
            <a:r>
              <a:rPr lang="en-US" sz="1500" dirty="0" smtClean="0"/>
              <a:t>	copies</a:t>
            </a:r>
            <a:r>
              <a:rPr lang="en-US" sz="1500" dirty="0"/>
              <a:t>; </a:t>
            </a:r>
            <a:r>
              <a:rPr lang="en-US" sz="1500" dirty="0" smtClean="0"/>
              <a:t>and </a:t>
            </a:r>
            <a:r>
              <a:rPr lang="en-US" sz="1500" dirty="0"/>
              <a:t>draft forms of summons and fees for the service thereof (Order VII, Rule 9(I-A) CPC); </a:t>
            </a:r>
          </a:p>
          <a:p>
            <a:r>
              <a:rPr lang="en-US" sz="1500" dirty="0" smtClean="0"/>
              <a:t>(XI) </a:t>
            </a:r>
            <a:r>
              <a:rPr lang="en-US" sz="1500" dirty="0"/>
              <a:t>whether the suit is not barred by time, and if prima facie it is so barred, whether the plaint shows the ground on which </a:t>
            </a:r>
            <a:r>
              <a:rPr lang="en-US" sz="1500" dirty="0" smtClean="0"/>
              <a:t>	exemption </a:t>
            </a:r>
            <a:r>
              <a:rPr lang="en-US" sz="1500" dirty="0"/>
              <a:t>is claimed (Order VII, Rule 6); </a:t>
            </a:r>
          </a:p>
          <a:p>
            <a:r>
              <a:rPr lang="en-US" sz="1500" dirty="0" smtClean="0"/>
              <a:t>(XII) </a:t>
            </a:r>
            <a:r>
              <a:rPr lang="en-US" sz="1500" dirty="0"/>
              <a:t>whether the plaint is accompanied by as many registered envelopes (acknowledgement due) as the number of defendants for </a:t>
            </a:r>
            <a:r>
              <a:rPr lang="en-US" sz="1500" dirty="0" smtClean="0"/>
              <a:t>	simultaneous </a:t>
            </a:r>
            <a:r>
              <a:rPr lang="en-US" sz="1500" dirty="0"/>
              <a:t>service of the summons through post (Order V, Rule 10-A</a:t>
            </a:r>
            <a:r>
              <a:rPr lang="en-US" sz="1500" dirty="0" smtClean="0"/>
              <a:t>)].</a:t>
            </a:r>
            <a:endParaRPr lang="en-US" sz="1500" dirty="0"/>
          </a:p>
        </p:txBody>
      </p:sp>
    </p:spTree>
    <p:extLst>
      <p:ext uri="{BB962C8B-B14F-4D97-AF65-F5344CB8AC3E}">
        <p14:creationId xmlns:p14="http://schemas.microsoft.com/office/powerpoint/2010/main" val="3122182480"/>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24213039"/>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0" indent="0" algn="l">
                        <a:buFont typeface="Wingdings" panose="05000000000000000000" pitchFamily="2" charset="2"/>
                        <a:buNone/>
                      </a:pPr>
                      <a:endParaRPr lang="en-US" dirty="0" smtClean="0">
                        <a:solidFill>
                          <a:schemeClr val="tx1"/>
                        </a:solidFill>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solidFill>
                            <a:schemeClr val="tx1"/>
                          </a:solidFill>
                        </a:rPr>
                        <a:t>No</a:t>
                      </a:r>
                      <a:r>
                        <a:rPr lang="en-US" baseline="0" dirty="0" smtClean="0">
                          <a:solidFill>
                            <a:schemeClr val="tx1"/>
                          </a:solidFill>
                        </a:rPr>
                        <a:t> time span is fixed under the law, however court effort must be seen in procuring attendance</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 Order V Rule 20 also contain:</a:t>
                      </a:r>
                    </a:p>
                    <a:p>
                      <a:pPr marL="285750" indent="-285750" algn="l">
                        <a:lnSpc>
                          <a:spcPct val="100000"/>
                        </a:lnSpc>
                        <a:buFont typeface="Wingdings" panose="05000000000000000000" pitchFamily="2" charset="2"/>
                        <a:buChar char="Ø"/>
                      </a:pPr>
                      <a:r>
                        <a:rPr lang="en-US" baseline="0" dirty="0" smtClean="0">
                          <a:solidFill>
                            <a:schemeClr val="tx1"/>
                          </a:solidFill>
                        </a:rPr>
                        <a:t>Short Message Service and Electronic Mail, Publication on the official website of the Court added by CPC Management</a:t>
                      </a:r>
                    </a:p>
                    <a:p>
                      <a:pPr marL="285750" indent="-285750" algn="l">
                        <a:lnSpc>
                          <a:spcPct val="100000"/>
                        </a:lnSpc>
                        <a:buFont typeface="Wingdings" panose="05000000000000000000" pitchFamily="2" charset="2"/>
                        <a:buChar char="Ø"/>
                      </a:pPr>
                      <a:r>
                        <a:rPr lang="en-US" baseline="0" dirty="0" smtClean="0">
                          <a:solidFill>
                            <a:schemeClr val="tx1"/>
                          </a:solidFill>
                        </a:rPr>
                        <a:t>Order VII Rule 19 to 26 are relevant for procuring the attendance. </a:t>
                      </a:r>
                      <a:endParaRPr lang="en-US" dirty="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p>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r>
                        <a:rPr lang="en-US" baseline="0" dirty="0" smtClean="0">
                          <a:solidFill>
                            <a:schemeClr val="tx1"/>
                          </a:solidFill>
                        </a:rPr>
                        <a:t>Order V CPC in letter &amp; Spirit</a:t>
                      </a:r>
                    </a:p>
                    <a:p>
                      <a:r>
                        <a:rPr lang="en-US" dirty="0" smtClean="0">
                          <a:solidFill>
                            <a:schemeClr val="tx1"/>
                          </a:solidFill>
                        </a:rPr>
                        <a:t>Summon</a:t>
                      </a:r>
                      <a:r>
                        <a:rPr lang="en-US" baseline="0" dirty="0" smtClean="0">
                          <a:solidFill>
                            <a:schemeClr val="tx1"/>
                          </a:solidFill>
                        </a:rPr>
                        <a:t>s for final disposal or settlement of issues:</a:t>
                      </a:r>
                    </a:p>
                    <a:p>
                      <a:r>
                        <a:rPr lang="en-US" baseline="0" dirty="0" smtClean="0">
                          <a:solidFill>
                            <a:schemeClr val="tx1"/>
                          </a:solidFill>
                        </a:rPr>
                        <a:t>Part D rule 1 and 2 (Annexure Slide)</a:t>
                      </a:r>
                    </a:p>
                    <a:p>
                      <a:pPr marL="285750" indent="-285750">
                        <a:lnSpc>
                          <a:spcPct val="100000"/>
                        </a:lnSpc>
                        <a:buFont typeface="Wingdings" panose="05000000000000000000" pitchFamily="2" charset="2"/>
                        <a:buChar char="Ø"/>
                      </a:pP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335196470"/>
              </p:ext>
            </p:extLst>
          </p:nvPr>
        </p:nvGraphicFramePr>
        <p:xfrm>
          <a:off x="1071154" y="719666"/>
          <a:ext cx="10071462" cy="944880"/>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Service</a:t>
                      </a:r>
                      <a:r>
                        <a:rPr lang="en-US" sz="2800" b="1" kern="1200" baseline="0" dirty="0" smtClean="0">
                          <a:solidFill>
                            <a:schemeClr val="tx1"/>
                          </a:solidFill>
                          <a:latin typeface="+mn-lt"/>
                          <a:ea typeface="+mn-ea"/>
                          <a:cs typeface="+mn-cs"/>
                        </a:rPr>
                        <a:t> of processes</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Code</a:t>
                      </a:r>
                      <a:r>
                        <a:rPr lang="en-US" sz="2800" b="1" kern="1200" baseline="0" dirty="0" smtClean="0">
                          <a:solidFill>
                            <a:schemeClr val="tx1"/>
                          </a:solidFill>
                          <a:latin typeface="+mn-lt"/>
                          <a:ea typeface="+mn-ea"/>
                          <a:cs typeface="+mn-cs"/>
                        </a:rPr>
                        <a:t> of civil procedure</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675876819"/>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72838" y="1136073"/>
            <a:ext cx="10543308" cy="46474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b="1" i="1" dirty="0" smtClean="0"/>
              <a:t>	</a:t>
            </a:r>
            <a:r>
              <a:rPr lang="en-US" sz="2200" b="1" i="1" dirty="0" smtClean="0"/>
              <a:t>High Court Rules and Orders Volume 1 Chapter 1 Part D</a:t>
            </a:r>
          </a:p>
          <a:p>
            <a:pPr algn="ctr"/>
            <a:endParaRPr lang="en-US" sz="2200" b="1" i="1" dirty="0" smtClean="0">
              <a:solidFill>
                <a:srgbClr val="FF0000"/>
              </a:solidFill>
            </a:endParaRPr>
          </a:p>
          <a:p>
            <a:pPr marL="342900" indent="-342900" algn="just">
              <a:buAutoNum type="arabicPeriod"/>
            </a:pPr>
            <a:r>
              <a:rPr lang="en-US" b="1" dirty="0" smtClean="0"/>
              <a:t>Summons </a:t>
            </a:r>
            <a:r>
              <a:rPr lang="en-US" b="1" dirty="0"/>
              <a:t>for final disposal or settlement of issues</a:t>
            </a:r>
            <a:r>
              <a:rPr lang="en-US" dirty="0"/>
              <a:t>.--In Order V, Rule 5, of the Code of Civil Procedure, it is laid down that the Court shall determine, at the time of issuing the summons, whether it shall, be for the settlement of issues only, or for the final disposal of the suit, and the summons shall contain a direction accordingly; and a proviso to the rule adds that in every suit heard by a Court of Small Causes the summons must be for the final disposal of the suit. </a:t>
            </a:r>
            <a:endParaRPr lang="en-US" dirty="0" smtClean="0"/>
          </a:p>
          <a:p>
            <a:pPr marL="342900" indent="-342900">
              <a:buFont typeface="+mj-lt"/>
              <a:buAutoNum type="arabicPeriod"/>
            </a:pPr>
            <a:endParaRPr lang="en-US" dirty="0"/>
          </a:p>
          <a:p>
            <a:pPr marL="342900" indent="-342900" algn="just">
              <a:buFont typeface="+mj-lt"/>
              <a:buAutoNum type="arabicPeriod"/>
            </a:pPr>
            <a:r>
              <a:rPr lang="en-US" b="1" dirty="0" smtClean="0"/>
              <a:t> </a:t>
            </a:r>
            <a:r>
              <a:rPr lang="en-US" b="1" dirty="0"/>
              <a:t>When </a:t>
            </a:r>
            <a:r>
              <a:rPr lang="en-US" b="1" dirty="0" smtClean="0"/>
              <a:t>summons </a:t>
            </a:r>
            <a:r>
              <a:rPr lang="en-US" b="1" dirty="0"/>
              <a:t>for final disposal may issue</a:t>
            </a:r>
            <a:r>
              <a:rPr lang="en-US" dirty="0"/>
              <a:t>.--In determining whether the summons shall be for the settlement of issues only, or for the final disposal of the case, the Court must be guided by the nature of the suit, and the probability or otherwise of the facts stated in the plaint being disputed by the defendant on grounds which will require the production of much evidence or will involve much contention. Where the case appears simple, and it seems probable that a correct judgment can be formed at the first hearing from the examination of the parties or their agents, and such evidence, oral or documentary, as they can bring with them, the summons should be for the final disposal of the case.</a:t>
            </a:r>
          </a:p>
          <a:p>
            <a:endParaRPr lang="en-US" dirty="0"/>
          </a:p>
        </p:txBody>
      </p:sp>
    </p:spTree>
    <p:extLst>
      <p:ext uri="{BB962C8B-B14F-4D97-AF65-F5344CB8AC3E}">
        <p14:creationId xmlns:p14="http://schemas.microsoft.com/office/powerpoint/2010/main" val="673488051"/>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1275" y="678873"/>
            <a:ext cx="10543308" cy="5970865"/>
          </a:xfrm>
          <a:prstGeom prst="rect">
            <a:avLst/>
          </a:prstGeom>
          <a:noFill/>
        </p:spPr>
        <p:txBody>
          <a:bodyPr wrap="square" rtlCol="0">
            <a:spAutoFit/>
          </a:bodyPr>
          <a:lstStyle/>
          <a:p>
            <a:pPr algn="ctr"/>
            <a:r>
              <a:rPr lang="en-US" b="1" dirty="0" smtClean="0"/>
              <a:t>SUMMONS </a:t>
            </a:r>
            <a:r>
              <a:rPr lang="en-US" b="1" dirty="0"/>
              <a:t>FOR DISPOSAL OF SUIT. (O. 5, r. 1, 5)</a:t>
            </a:r>
          </a:p>
          <a:p>
            <a:pPr algn="ctr"/>
            <a:r>
              <a:rPr lang="en-US" dirty="0"/>
              <a:t>(</a:t>
            </a:r>
            <a:r>
              <a:rPr lang="en-US" i="1" dirty="0"/>
              <a:t>Title</a:t>
            </a:r>
            <a:r>
              <a:rPr lang="en-US" dirty="0"/>
              <a:t>)</a:t>
            </a:r>
          </a:p>
          <a:p>
            <a:pPr algn="ctr"/>
            <a:r>
              <a:rPr lang="en-US" dirty="0"/>
              <a:t>To</a:t>
            </a:r>
          </a:p>
          <a:p>
            <a:pPr algn="ctr"/>
            <a:r>
              <a:rPr lang="en-US" dirty="0"/>
              <a:t>[</a:t>
            </a:r>
            <a:r>
              <a:rPr lang="en-US" i="1" dirty="0"/>
              <a:t>Name, description and place of residence</a:t>
            </a:r>
            <a:r>
              <a:rPr lang="en-US" dirty="0"/>
              <a:t>]</a:t>
            </a:r>
          </a:p>
          <a:p>
            <a:r>
              <a:rPr lang="en-US" dirty="0"/>
              <a:t>WHEREAS ;</a:t>
            </a:r>
          </a:p>
          <a:p>
            <a:pPr algn="just"/>
            <a:r>
              <a:rPr lang="en-US" sz="1600" dirty="0"/>
              <a:t>has instituted a suit against you </a:t>
            </a:r>
            <a:r>
              <a:rPr lang="en-US" sz="1600" dirty="0" err="1"/>
              <a:t>for________you</a:t>
            </a:r>
            <a:r>
              <a:rPr lang="en-US" sz="1600" dirty="0"/>
              <a:t> are hereby summoned to appear in this court </a:t>
            </a:r>
            <a:r>
              <a:rPr lang="en-US" sz="1600" dirty="0" smtClean="0"/>
              <a:t>in person </a:t>
            </a:r>
            <a:r>
              <a:rPr lang="en-US" sz="1600" dirty="0"/>
              <a:t>or by a pleader duly instructed, and able to answer all material questions relating to the suit, </a:t>
            </a:r>
            <a:r>
              <a:rPr lang="en-US" sz="1600" dirty="0" smtClean="0"/>
              <a:t>or who </a:t>
            </a:r>
            <a:r>
              <a:rPr lang="en-US" sz="1600" dirty="0"/>
              <a:t>shall be accompanied by some person able to answer all such questions, on the day </a:t>
            </a:r>
            <a:r>
              <a:rPr lang="en-US" sz="1600" dirty="0" smtClean="0"/>
              <a:t>of 20 </a:t>
            </a:r>
            <a:r>
              <a:rPr lang="en-US" sz="1600" dirty="0"/>
              <a:t>, </a:t>
            </a:r>
            <a:r>
              <a:rPr lang="en-US" sz="1600" dirty="0" smtClean="0"/>
              <a:t>at ________ o'clock </a:t>
            </a:r>
            <a:r>
              <a:rPr lang="en-US" sz="1600" dirty="0"/>
              <a:t>in the noon, to answer the </a:t>
            </a:r>
            <a:r>
              <a:rPr lang="en-US" sz="1600" dirty="0" smtClean="0"/>
              <a:t>claim; and </a:t>
            </a:r>
            <a:r>
              <a:rPr lang="en-US" sz="1600" dirty="0"/>
              <a:t>as the day fixed for your appearance is appointed for the final, disposal of the suit, you must </a:t>
            </a:r>
            <a:r>
              <a:rPr lang="en-US" sz="1600" dirty="0" smtClean="0"/>
              <a:t>be prepared </a:t>
            </a:r>
            <a:r>
              <a:rPr lang="en-US" sz="1600" dirty="0"/>
              <a:t>to produce on that day all the witnesses upon whose evidence and all the documents </a:t>
            </a:r>
            <a:r>
              <a:rPr lang="en-US" sz="1600" dirty="0" smtClean="0"/>
              <a:t>upon which </a:t>
            </a:r>
            <a:r>
              <a:rPr lang="en-US" sz="1600" dirty="0"/>
              <a:t>you intend to rely in support of your </a:t>
            </a:r>
            <a:r>
              <a:rPr lang="en-US" sz="1600" dirty="0" err="1" smtClean="0"/>
              <a:t>defence</a:t>
            </a:r>
            <a:r>
              <a:rPr lang="en-US" sz="1600" dirty="0" smtClean="0"/>
              <a:t>. </a:t>
            </a:r>
          </a:p>
          <a:p>
            <a:r>
              <a:rPr lang="en-US" sz="1600" dirty="0" smtClean="0"/>
              <a:t>Take </a:t>
            </a:r>
            <a:r>
              <a:rPr lang="en-US" sz="1600" dirty="0"/>
              <a:t>notice that, in default of your appearance on the day before mentioned the suit will be </a:t>
            </a:r>
            <a:r>
              <a:rPr lang="en-US" sz="1600" dirty="0" smtClean="0"/>
              <a:t>heard and </a:t>
            </a:r>
            <a:r>
              <a:rPr lang="en-US" sz="1600" dirty="0"/>
              <a:t>determined in your absence.</a:t>
            </a:r>
          </a:p>
          <a:p>
            <a:r>
              <a:rPr lang="en-US" sz="1600" dirty="0"/>
              <a:t>GIVEN under my hand and the seal of the Court, </a:t>
            </a:r>
            <a:r>
              <a:rPr lang="en-US" sz="1600" dirty="0" err="1"/>
              <a:t>this____day</a:t>
            </a:r>
            <a:r>
              <a:rPr lang="en-US" sz="1600" dirty="0"/>
              <a:t> of</a:t>
            </a:r>
            <a:r>
              <a:rPr lang="en-US" sz="1600" dirty="0" smtClean="0"/>
              <a:t>____20</a:t>
            </a:r>
            <a:endParaRPr lang="en-US" sz="1600" dirty="0"/>
          </a:p>
          <a:p>
            <a:r>
              <a:rPr lang="en-US" sz="1600" i="1" dirty="0" smtClean="0"/>
              <a:t>																				Judge</a:t>
            </a:r>
            <a:endParaRPr lang="en-US" sz="1600" dirty="0"/>
          </a:p>
          <a:p>
            <a:r>
              <a:rPr lang="en-US" sz="1600" dirty="0"/>
              <a:t>NOTICE.1.</a:t>
            </a:r>
          </a:p>
          <a:p>
            <a:pPr algn="just"/>
            <a:r>
              <a:rPr lang="en-US" sz="1600" dirty="0"/>
              <a:t>Should you apprehend your witnesses will not attend of their own accord, you </a:t>
            </a:r>
            <a:r>
              <a:rPr lang="en-US" sz="1600" dirty="0" smtClean="0"/>
              <a:t>can have </a:t>
            </a:r>
            <a:r>
              <a:rPr lang="en-US" sz="1600" dirty="0"/>
              <a:t>a summons from this Court to compel the attendance of any witness, and the production of </a:t>
            </a:r>
            <a:r>
              <a:rPr lang="en-US" sz="1600" dirty="0" smtClean="0"/>
              <a:t>any document </a:t>
            </a:r>
            <a:r>
              <a:rPr lang="en-US" sz="1600" dirty="0"/>
              <a:t>that you have a right to call upon the witness to produce, on applying to the Court and </a:t>
            </a:r>
            <a:r>
              <a:rPr lang="en-US" sz="1600" dirty="0" smtClean="0"/>
              <a:t>on depositing </a:t>
            </a:r>
            <a:r>
              <a:rPr lang="en-US" sz="1600" dirty="0"/>
              <a:t>the necessary expenses.</a:t>
            </a:r>
          </a:p>
          <a:p>
            <a:pPr algn="just"/>
            <a:r>
              <a:rPr lang="en-US" sz="1600" dirty="0"/>
              <a:t>2. If you admit the claim, you should pay the money into Court together with the costs of the </a:t>
            </a:r>
            <a:r>
              <a:rPr lang="en-US" sz="1600" dirty="0" smtClean="0"/>
              <a:t>suit, to </a:t>
            </a:r>
            <a:r>
              <a:rPr lang="en-US" sz="1600" dirty="0"/>
              <a:t>avoid execution of the decree, which may be against your person or property, or </a:t>
            </a:r>
            <a:r>
              <a:rPr lang="en-US" sz="1600" dirty="0" smtClean="0"/>
              <a:t>both. </a:t>
            </a:r>
          </a:p>
          <a:p>
            <a:pPr algn="just"/>
            <a:r>
              <a:rPr lang="en-US" sz="1600" dirty="0" smtClean="0"/>
              <a:t>Also </a:t>
            </a:r>
            <a:r>
              <a:rPr lang="en-US" sz="1600" dirty="0"/>
              <a:t>take notice that in default of your filing an address for service on or before the date mentioned you are liable to have your </a:t>
            </a:r>
            <a:r>
              <a:rPr lang="en-US" sz="1600" dirty="0" err="1"/>
              <a:t>defence</a:t>
            </a:r>
            <a:r>
              <a:rPr lang="en-US" sz="1600" dirty="0"/>
              <a:t> struck off</a:t>
            </a:r>
          </a:p>
          <a:p>
            <a:pPr marL="342900" indent="-342900" algn="just">
              <a:buFont typeface="+mj-lt"/>
              <a:buAutoNum type="arabicPeriod"/>
            </a:pPr>
            <a:endParaRPr lang="en-US" dirty="0"/>
          </a:p>
          <a:p>
            <a:endParaRPr lang="en-US" dirty="0"/>
          </a:p>
        </p:txBody>
      </p:sp>
    </p:spTree>
    <p:extLst>
      <p:ext uri="{BB962C8B-B14F-4D97-AF65-F5344CB8AC3E}">
        <p14:creationId xmlns:p14="http://schemas.microsoft.com/office/powerpoint/2010/main" val="439951087"/>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1275" y="392267"/>
            <a:ext cx="10543308" cy="59708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2200" b="1" dirty="0"/>
              <a:t>SUMMONS FOR SETTLEMENT OF ISSUES, (O. 5, </a:t>
            </a:r>
            <a:r>
              <a:rPr lang="en-US" sz="2200" b="1" dirty="0" err="1"/>
              <a:t>rr</a:t>
            </a:r>
            <a:r>
              <a:rPr lang="en-US" sz="2200" b="1" dirty="0"/>
              <a:t>. 1, 5)</a:t>
            </a:r>
          </a:p>
          <a:p>
            <a:pPr algn="ctr"/>
            <a:r>
              <a:rPr lang="en-US" dirty="0"/>
              <a:t>(</a:t>
            </a:r>
            <a:r>
              <a:rPr lang="en-US" i="1" dirty="0"/>
              <a:t>Title</a:t>
            </a:r>
            <a:r>
              <a:rPr lang="en-US" dirty="0"/>
              <a:t>)</a:t>
            </a:r>
          </a:p>
          <a:p>
            <a:pPr algn="ctr"/>
            <a:r>
              <a:rPr lang="en-US" dirty="0"/>
              <a:t>To</a:t>
            </a:r>
          </a:p>
          <a:p>
            <a:pPr algn="ctr"/>
            <a:r>
              <a:rPr lang="en-US" dirty="0"/>
              <a:t>[</a:t>
            </a:r>
            <a:r>
              <a:rPr lang="en-US" i="1" dirty="0"/>
              <a:t>Name, description and place of residence</a:t>
            </a:r>
            <a:r>
              <a:rPr lang="en-US" dirty="0"/>
              <a:t>]</a:t>
            </a:r>
          </a:p>
          <a:p>
            <a:r>
              <a:rPr lang="en-US" dirty="0"/>
              <a:t>WHEREAS</a:t>
            </a:r>
          </a:p>
          <a:p>
            <a:r>
              <a:rPr lang="en-US" dirty="0"/>
              <a:t>has instituted a suit against you for_____ you are hereby summoned to appear in this court in person, or </a:t>
            </a:r>
            <a:r>
              <a:rPr lang="en-US" dirty="0" smtClean="0"/>
              <a:t>by a </a:t>
            </a:r>
            <a:r>
              <a:rPr lang="en-US" dirty="0"/>
              <a:t>pleader duly instructed, and able to answer all material questions relating to the suit, or who shall </a:t>
            </a:r>
            <a:r>
              <a:rPr lang="en-US" dirty="0" smtClean="0"/>
              <a:t>be accompanied </a:t>
            </a:r>
            <a:r>
              <a:rPr lang="en-US" dirty="0"/>
              <a:t>by some person able to answer all such questions, on the day of</a:t>
            </a:r>
            <a:r>
              <a:rPr lang="en-US" dirty="0" smtClean="0"/>
              <a:t>___20 </a:t>
            </a:r>
            <a:r>
              <a:rPr lang="en-US" dirty="0"/>
              <a:t>, </a:t>
            </a:r>
            <a:r>
              <a:rPr lang="en-US" dirty="0" err="1"/>
              <a:t>at___o</a:t>
            </a:r>
            <a:r>
              <a:rPr lang="en-US" dirty="0"/>
              <a:t>' clock </a:t>
            </a:r>
            <a:r>
              <a:rPr lang="en-US" dirty="0" smtClean="0"/>
              <a:t>in the </a:t>
            </a:r>
            <a:r>
              <a:rPr lang="en-US" dirty="0"/>
              <a:t>noon, to answer the </a:t>
            </a:r>
            <a:r>
              <a:rPr lang="en-US" dirty="0" smtClean="0"/>
              <a:t>claim</a:t>
            </a:r>
            <a:r>
              <a:rPr lang="en-US" b="1" i="1" dirty="0" smtClean="0"/>
              <a:t>; and </a:t>
            </a:r>
            <a:r>
              <a:rPr lang="en-US" b="1" i="1" dirty="0"/>
              <a:t>you are directed to produce on that day all the documents upon which you intend to rely in support of </a:t>
            </a:r>
            <a:r>
              <a:rPr lang="en-US" b="1" i="1" dirty="0" smtClean="0"/>
              <a:t>your </a:t>
            </a:r>
            <a:r>
              <a:rPr lang="en-US" b="1" i="1" dirty="0" err="1" smtClean="0"/>
              <a:t>defence</a:t>
            </a:r>
            <a:r>
              <a:rPr lang="en-US" b="1" i="1" dirty="0" smtClean="0"/>
              <a:t> </a:t>
            </a:r>
            <a:r>
              <a:rPr lang="en-US" b="1" i="1" dirty="0">
                <a:solidFill>
                  <a:srgbClr val="FF0000"/>
                </a:solidFill>
              </a:rPr>
              <a:t>1[and to file on or before that date your written statement</a:t>
            </a:r>
            <a:r>
              <a:rPr lang="en-US" b="1" i="1" dirty="0"/>
              <a:t>].</a:t>
            </a:r>
          </a:p>
          <a:p>
            <a:r>
              <a:rPr lang="en-US" dirty="0"/>
              <a:t>Take notice that, in default of your appearance on the day before mentioned, the suit will be heard and</a:t>
            </a:r>
          </a:p>
          <a:p>
            <a:r>
              <a:rPr lang="en-US" dirty="0"/>
              <a:t>determined in your absence.</a:t>
            </a:r>
          </a:p>
          <a:p>
            <a:r>
              <a:rPr lang="en-US" dirty="0"/>
              <a:t>GIVEN under my hand and the seal of the Court, this____ day___of</a:t>
            </a:r>
            <a:r>
              <a:rPr lang="en-US" dirty="0" smtClean="0"/>
              <a:t>___20</a:t>
            </a:r>
            <a:endParaRPr lang="en-US" dirty="0"/>
          </a:p>
          <a:p>
            <a:r>
              <a:rPr lang="en-US" i="1" dirty="0" smtClean="0"/>
              <a:t>																				Judge</a:t>
            </a:r>
            <a:r>
              <a:rPr lang="en-US" dirty="0"/>
              <a:t>.</a:t>
            </a:r>
          </a:p>
          <a:p>
            <a:r>
              <a:rPr lang="en-US" dirty="0"/>
              <a:t>NOTICE.1.</a:t>
            </a:r>
          </a:p>
          <a:p>
            <a:r>
              <a:rPr lang="en-US" dirty="0"/>
              <a:t>Should you apprehend your witnesses will not attend of their own accord, you can have </a:t>
            </a:r>
            <a:r>
              <a:rPr lang="en-US" dirty="0" smtClean="0"/>
              <a:t>a summons </a:t>
            </a:r>
            <a:r>
              <a:rPr lang="en-US" dirty="0"/>
              <a:t>from this Court to compel the attendance of any witness, and the production of any </a:t>
            </a:r>
            <a:r>
              <a:rPr lang="en-US" dirty="0" smtClean="0"/>
              <a:t>document that </a:t>
            </a:r>
            <a:r>
              <a:rPr lang="en-US" dirty="0"/>
              <a:t>you have a right to call upon the witness to produce, on applying to the Court and on depositing </a:t>
            </a:r>
            <a:r>
              <a:rPr lang="en-US" dirty="0" smtClean="0"/>
              <a:t>the necessary </a:t>
            </a:r>
            <a:r>
              <a:rPr lang="en-US" dirty="0"/>
              <a:t>expenses.</a:t>
            </a:r>
          </a:p>
          <a:p>
            <a:r>
              <a:rPr lang="en-US" dirty="0"/>
              <a:t>2. If you admit the claim, you should pay the money into Court together with the costs of the suit, to</a:t>
            </a:r>
          </a:p>
          <a:p>
            <a:r>
              <a:rPr lang="en-US" dirty="0"/>
              <a:t>avoid execution of the decree, which may be against your person or property, or both.</a:t>
            </a:r>
          </a:p>
          <a:p>
            <a:endParaRPr lang="en-US" dirty="0"/>
          </a:p>
        </p:txBody>
      </p:sp>
    </p:spTree>
    <p:extLst>
      <p:ext uri="{BB962C8B-B14F-4D97-AF65-F5344CB8AC3E}">
        <p14:creationId xmlns:p14="http://schemas.microsoft.com/office/powerpoint/2010/main" val="2914911817"/>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059939948"/>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0" indent="0" algn="l">
                        <a:buFont typeface="Wingdings" panose="05000000000000000000" pitchFamily="2" charset="2"/>
                        <a:buNone/>
                      </a:pPr>
                      <a:endParaRPr lang="en-US" dirty="0" smtClean="0">
                        <a:solidFill>
                          <a:schemeClr val="tx1"/>
                        </a:solidFill>
                      </a:endParaRPr>
                    </a:p>
                    <a:p>
                      <a:pPr marL="0" indent="0" algn="l">
                        <a:lnSpc>
                          <a:spcPct val="100000"/>
                        </a:lnSpc>
                        <a:buFont typeface="Wingdings" panose="05000000000000000000" pitchFamily="2" charset="2"/>
                        <a:buNone/>
                      </a:pPr>
                      <a:r>
                        <a:rPr lang="en-US" dirty="0" smtClean="0">
                          <a:solidFill>
                            <a:schemeClr val="tx1"/>
                          </a:solidFill>
                        </a:rPr>
                        <a:t>Same as prescribed in the code no alteration or amendments.</a:t>
                      </a: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10 Days</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10 Days</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5 Days with warning</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5 Days with notice.</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r>
                        <a:rPr lang="en-US" baseline="0" dirty="0" smtClean="0">
                          <a:solidFill>
                            <a:schemeClr val="tx1"/>
                          </a:solidFill>
                        </a:rPr>
                        <a:t>Order VIII Rule 01 time period is 30 days.</a:t>
                      </a:r>
                    </a:p>
                    <a:p>
                      <a:pPr marL="285750" indent="-285750">
                        <a:lnSpc>
                          <a:spcPct val="100000"/>
                        </a:lnSpc>
                        <a:buFont typeface="Wingdings" panose="05000000000000000000" pitchFamily="2" charset="2"/>
                        <a:buChar char="Ø"/>
                      </a:pPr>
                      <a:r>
                        <a:rPr lang="en-US" baseline="0" dirty="0" smtClean="0">
                          <a:solidFill>
                            <a:schemeClr val="tx1"/>
                          </a:solidFill>
                        </a:rPr>
                        <a:t>Order VIII Rule 10 CPC</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solidFill>
                            <a:schemeClr val="tx1"/>
                          </a:solidFill>
                        </a:rPr>
                        <a:t>Letter No 77-101 HRC dated 10-01-2019 Directives of </a:t>
                      </a:r>
                      <a:r>
                        <a:rPr lang="en-US" dirty="0" err="1" smtClean="0">
                          <a:solidFill>
                            <a:schemeClr val="tx1"/>
                          </a:solidFill>
                        </a:rPr>
                        <a:t>Hon’ble</a:t>
                      </a:r>
                      <a:r>
                        <a:rPr lang="en-US" dirty="0" smtClean="0">
                          <a:solidFill>
                            <a:schemeClr val="tx1"/>
                          </a:solidFill>
                        </a:rPr>
                        <a:t> CJ (Filing of Written</a:t>
                      </a:r>
                      <a:r>
                        <a:rPr lang="en-US" baseline="0" dirty="0" smtClean="0">
                          <a:solidFill>
                            <a:schemeClr val="tx1"/>
                          </a:solidFill>
                        </a:rPr>
                        <a:t> Statement within stipulated time.</a:t>
                      </a:r>
                    </a:p>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814090064"/>
              </p:ext>
            </p:extLst>
          </p:nvPr>
        </p:nvGraphicFramePr>
        <p:xfrm>
          <a:off x="1058275" y="1067395"/>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Written</a:t>
                      </a:r>
                      <a:r>
                        <a:rPr lang="en-US" sz="2800" b="1" kern="1200" baseline="0" dirty="0" smtClean="0">
                          <a:solidFill>
                            <a:schemeClr val="tx1"/>
                          </a:solidFill>
                          <a:latin typeface="+mn-lt"/>
                          <a:ea typeface="+mn-ea"/>
                          <a:cs typeface="+mn-cs"/>
                        </a:rPr>
                        <a:t> statement</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1008967093"/>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72837" y="1136073"/>
            <a:ext cx="10543308" cy="486287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2200" b="1" i="1" dirty="0" smtClean="0"/>
              <a:t>High Court Rules and Orders Volume 1 Chapter 1 Part E</a:t>
            </a:r>
          </a:p>
          <a:p>
            <a:pPr algn="ctr"/>
            <a:endParaRPr lang="en-US" b="1" i="1" dirty="0" smtClean="0">
              <a:solidFill>
                <a:srgbClr val="FF0000"/>
              </a:solidFill>
            </a:endParaRPr>
          </a:p>
          <a:p>
            <a:pPr marL="342900" lvl="0" indent="-342900" algn="just">
              <a:buAutoNum type="arabicPeriod"/>
            </a:pPr>
            <a:r>
              <a:rPr lang="en-US" b="1" dirty="0" smtClean="0"/>
              <a:t>When </a:t>
            </a:r>
            <a:r>
              <a:rPr lang="en-US" b="1" dirty="0"/>
              <a:t>written statements required</a:t>
            </a:r>
            <a:r>
              <a:rPr lang="en-US" dirty="0"/>
              <a:t>.--It is laid down in Order </a:t>
            </a:r>
            <a:r>
              <a:rPr lang="en-US" dirty="0" smtClean="0"/>
              <a:t>VIII </a:t>
            </a:r>
            <a:r>
              <a:rPr lang="en-US" dirty="0"/>
              <a:t>Rule I, of the Code of Civil Procedure, that a defendant may, and if so required by the Court, shall, at or before the first hearing or within such time as the Courts may permit, present a written statement of his </a:t>
            </a:r>
            <a:r>
              <a:rPr lang="en-US" dirty="0" err="1"/>
              <a:t>defence</a:t>
            </a:r>
            <a:r>
              <a:rPr lang="en-US" dirty="0"/>
              <a:t>. Ordinarily it is advisable to require such a written statement and the Court should at the time of issuing the summons call for a written statement from the defendant on the date fixed for his appearance. In most cases, there should be no difficulty in presenting such a written statement on the date fixed, and no adjournment should be given of the purpose except for good Cause shown and in proper cases, costs should be awarded to the opposite side. Laxity in granting adjournment for the purpose of filing written statements should be </a:t>
            </a:r>
            <a:r>
              <a:rPr lang="en-US" dirty="0" smtClean="0"/>
              <a:t>avoided</a:t>
            </a:r>
            <a:r>
              <a:rPr lang="en-US" dirty="0"/>
              <a:t>, and it should be noted that in extreme cases </a:t>
            </a:r>
            <a:r>
              <a:rPr lang="en-US" dirty="0" smtClean="0">
                <a:solidFill>
                  <a:srgbClr val="FF0000"/>
                </a:solidFill>
              </a:rPr>
              <a:t>contumacious</a:t>
            </a:r>
            <a:r>
              <a:rPr lang="en-US" dirty="0" smtClean="0"/>
              <a:t> refusal to comply with </a:t>
            </a:r>
            <a:r>
              <a:rPr lang="en-US" dirty="0"/>
              <a:t>the Court’s order is liable to be dealt with under Order VIII Rule 10, Civil Procedure </a:t>
            </a:r>
            <a:r>
              <a:rPr lang="en-US" dirty="0" smtClean="0"/>
              <a:t>Code</a:t>
            </a:r>
            <a:r>
              <a:rPr lang="en-US" dirty="0"/>
              <a:t>. </a:t>
            </a:r>
            <a:endParaRPr lang="en-US" dirty="0" smtClean="0"/>
          </a:p>
          <a:p>
            <a:pPr lvl="0"/>
            <a:endParaRPr lang="en-US" dirty="0"/>
          </a:p>
          <a:p>
            <a:r>
              <a:rPr lang="en-US" dirty="0" smtClean="0"/>
              <a:t>		1 </a:t>
            </a:r>
            <a:r>
              <a:rPr lang="en-US" dirty="0"/>
              <a:t>[according to the proviso to Rule I of Order VIII, the period to be allowed for filing of the written </a:t>
            </a:r>
            <a:r>
              <a:rPr lang="en-US" dirty="0" smtClean="0"/>
              <a:t>	statement shall </a:t>
            </a:r>
            <a:r>
              <a:rPr lang="en-US" dirty="0"/>
              <a:t>not, ordinarily, exceed thirty days.]</a:t>
            </a:r>
          </a:p>
          <a:p>
            <a:pPr algn="just"/>
            <a:r>
              <a:rPr lang="en-US" dirty="0" smtClean="0"/>
              <a:t>.</a:t>
            </a:r>
            <a:endParaRPr lang="en-US" dirty="0"/>
          </a:p>
          <a:p>
            <a:endParaRPr lang="en-US" dirty="0"/>
          </a:p>
        </p:txBody>
      </p:sp>
    </p:spTree>
    <p:extLst>
      <p:ext uri="{BB962C8B-B14F-4D97-AF65-F5344CB8AC3E}">
        <p14:creationId xmlns:p14="http://schemas.microsoft.com/office/powerpoint/2010/main" val="2980025746"/>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112330036"/>
              </p:ext>
            </p:extLst>
          </p:nvPr>
        </p:nvGraphicFramePr>
        <p:xfrm>
          <a:off x="601341" y="1317770"/>
          <a:ext cx="10959153" cy="6675120"/>
        </p:xfrm>
        <a:graphic>
          <a:graphicData uri="http://schemas.openxmlformats.org/drawingml/2006/table">
            <a:tbl>
              <a:tblPr firstRow="1" bandRow="1">
                <a:tableStyleId>{5C22544A-7EE6-4342-B048-85BDC9FD1C3A}</a:tableStyleId>
              </a:tblPr>
              <a:tblGrid>
                <a:gridCol w="3653051">
                  <a:extLst>
                    <a:ext uri="{9D8B030D-6E8A-4147-A177-3AD203B41FA5}">
                      <a16:colId xmlns="" xmlns:a16="http://schemas.microsoft.com/office/drawing/2014/main" val="1853646338"/>
                    </a:ext>
                  </a:extLst>
                </a:gridCol>
                <a:gridCol w="3653051">
                  <a:extLst>
                    <a:ext uri="{9D8B030D-6E8A-4147-A177-3AD203B41FA5}">
                      <a16:colId xmlns="" xmlns:a16="http://schemas.microsoft.com/office/drawing/2014/main" val="3404438072"/>
                    </a:ext>
                  </a:extLst>
                </a:gridCol>
                <a:gridCol w="3653051">
                  <a:extLst>
                    <a:ext uri="{9D8B030D-6E8A-4147-A177-3AD203B41FA5}">
                      <a16:colId xmlns="" xmlns:a16="http://schemas.microsoft.com/office/drawing/2014/main" val="4015777435"/>
                    </a:ext>
                  </a:extLst>
                </a:gridCol>
              </a:tblGrid>
              <a:tr h="4820780">
                <a:tc>
                  <a:txBody>
                    <a:bodyPr/>
                    <a:lstStyle/>
                    <a:p>
                      <a:pPr marL="0" indent="0" algn="l">
                        <a:buFont typeface="Wingdings" panose="05000000000000000000" pitchFamily="2" charset="2"/>
                        <a:buNone/>
                      </a:pPr>
                      <a:endParaRPr lang="en-US" dirty="0" smtClean="0">
                        <a:solidFill>
                          <a:schemeClr val="tx1"/>
                        </a:solidFill>
                      </a:endParaRPr>
                    </a:p>
                    <a:p>
                      <a:pPr marL="285750" indent="-285750" algn="l">
                        <a:lnSpc>
                          <a:spcPct val="100000"/>
                        </a:lnSpc>
                        <a:buFont typeface="Wingdings" panose="05000000000000000000" pitchFamily="2" charset="2"/>
                        <a:buChar char="Ø"/>
                      </a:pPr>
                      <a:endParaRPr lang="en-US" baseline="0" dirty="0" smtClean="0">
                        <a:solidFill>
                          <a:schemeClr val="tx1"/>
                        </a:solidFill>
                      </a:endParaRPr>
                    </a:p>
                    <a:p>
                      <a:pPr marL="285750" indent="-285750" algn="l">
                        <a:lnSpc>
                          <a:spcPct val="100000"/>
                        </a:lnSpc>
                        <a:buFont typeface="Wingdings" panose="05000000000000000000" pitchFamily="2" charset="2"/>
                        <a:buChar char="Ø"/>
                      </a:pPr>
                      <a:r>
                        <a:rPr lang="en-US" baseline="0" dirty="0" smtClean="0">
                          <a:solidFill>
                            <a:schemeClr val="tx1"/>
                          </a:solidFill>
                        </a:rPr>
                        <a:t>Order IX-A Rule 02</a:t>
                      </a:r>
                    </a:p>
                    <a:p>
                      <a:pPr marL="285750" indent="-285750" algn="l">
                        <a:lnSpc>
                          <a:spcPct val="100000"/>
                        </a:lnSpc>
                        <a:buFont typeface="Wingdings" panose="05000000000000000000" pitchFamily="2" charset="2"/>
                        <a:buChar char="Ø"/>
                      </a:pPr>
                      <a:r>
                        <a:rPr lang="en-US" baseline="0" dirty="0" smtClean="0">
                          <a:solidFill>
                            <a:schemeClr val="tx1"/>
                          </a:solidFill>
                        </a:rPr>
                        <a:t>Basic Cause of delay in majority of cases, therefore a specified time during case proceedings was fixed and time span was fixed wherein the presiding officer and parties are bound to conclude and adjudicate miscellaneous application pertaining to case. </a:t>
                      </a:r>
                      <a:endParaRPr lang="en-US" dirty="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gn="l">
                        <a:lnSpc>
                          <a:spcPct val="100000"/>
                        </a:lnSpc>
                        <a:buFont typeface="Wingdings" panose="05000000000000000000" pitchFamily="2" charset="2"/>
                        <a:buChar char="Ø"/>
                      </a:pPr>
                      <a:r>
                        <a:rPr lang="en-US" dirty="0" smtClean="0">
                          <a:solidFill>
                            <a:schemeClr val="tx1"/>
                          </a:solidFill>
                        </a:rPr>
                        <a:t>1</a:t>
                      </a:r>
                      <a:r>
                        <a:rPr lang="en-US" baseline="30000" dirty="0" smtClean="0">
                          <a:solidFill>
                            <a:schemeClr val="tx1"/>
                          </a:solidFill>
                        </a:rPr>
                        <a:t>st</a:t>
                      </a:r>
                      <a:r>
                        <a:rPr lang="en-US" dirty="0" smtClean="0">
                          <a:solidFill>
                            <a:schemeClr val="tx1"/>
                          </a:solidFill>
                        </a:rPr>
                        <a:t> Case management</a:t>
                      </a:r>
                      <a:r>
                        <a:rPr lang="en-US" baseline="0" dirty="0" smtClean="0">
                          <a:solidFill>
                            <a:schemeClr val="tx1"/>
                          </a:solidFill>
                        </a:rPr>
                        <a:t> &amp; Scheduling during conference for management and disposal of miscellaneous application </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Annexure A and D</a:t>
                      </a:r>
                      <a:endParaRPr lang="en-US" dirty="0" smtClean="0">
                        <a:solidFill>
                          <a:schemeClr val="tx1"/>
                        </a:solidFill>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Proforma A, B, C &amp; D for hearing of applications, discovery settlement or trial shall be served to the parties/counsel SEVEN DAYS prior.  </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For disposal of miscellaneous applications, three dates shall be fixed after consultation with parties/counsel. </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One date for filing of application, 2</a:t>
                      </a:r>
                      <a:r>
                        <a:rPr lang="en-US" baseline="30000" dirty="0" smtClean="0">
                          <a:solidFill>
                            <a:schemeClr val="tx1"/>
                          </a:solidFill>
                        </a:rPr>
                        <a:t>nd</a:t>
                      </a:r>
                      <a:r>
                        <a:rPr lang="en-US" baseline="0" dirty="0" smtClean="0">
                          <a:solidFill>
                            <a:schemeClr val="tx1"/>
                          </a:solidFill>
                        </a:rPr>
                        <a:t> for filing of replies and 3</a:t>
                      </a:r>
                      <a:r>
                        <a:rPr lang="en-US" baseline="30000" dirty="0" smtClean="0">
                          <a:solidFill>
                            <a:schemeClr val="tx1"/>
                          </a:solidFill>
                        </a:rPr>
                        <a:t>rd</a:t>
                      </a:r>
                      <a:r>
                        <a:rPr lang="en-US" baseline="0" dirty="0" smtClean="0">
                          <a:solidFill>
                            <a:schemeClr val="tx1"/>
                          </a:solidFill>
                        </a:rPr>
                        <a:t> date for hearing &amp; order. </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Whole proceedings shall be completed within a maximum period of 60 days from the date of attendance of the parties.</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endParaRPr lang="en-US" baseline="0" dirty="0" smtClean="0">
                        <a:solidFill>
                          <a:schemeClr val="tx1"/>
                        </a:solidFill>
                      </a:endParaRPr>
                    </a:p>
                    <a:p>
                      <a:pPr marL="0" indent="0">
                        <a:lnSpc>
                          <a:spcPct val="100000"/>
                        </a:lnSpc>
                        <a:buFont typeface="Wingdings" panose="05000000000000000000" pitchFamily="2" charset="2"/>
                        <a:buNone/>
                      </a:pPr>
                      <a:r>
                        <a:rPr lang="en-US" baseline="0" dirty="0" smtClean="0">
                          <a:solidFill>
                            <a:schemeClr val="tx1"/>
                          </a:solidFill>
                        </a:rPr>
                        <a:t>No specific time period was fixed in the code earlier as same were required to dispose of parallel with the proceedings.</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4429904"/>
              </p:ext>
            </p:extLst>
          </p:nvPr>
        </p:nvGraphicFramePr>
        <p:xfrm>
          <a:off x="832518" y="528594"/>
          <a:ext cx="10501170" cy="781588"/>
        </p:xfrm>
        <a:graphic>
          <a:graphicData uri="http://schemas.openxmlformats.org/drawingml/2006/table">
            <a:tbl>
              <a:tblPr firstRow="1" bandRow="1">
                <a:tableStyleId>{5C22544A-7EE6-4342-B048-85BDC9FD1C3A}</a:tableStyleId>
              </a:tblPr>
              <a:tblGrid>
                <a:gridCol w="3500390">
                  <a:extLst>
                    <a:ext uri="{9D8B030D-6E8A-4147-A177-3AD203B41FA5}">
                      <a16:colId xmlns="" xmlns:a16="http://schemas.microsoft.com/office/drawing/2014/main" val="142568572"/>
                    </a:ext>
                  </a:extLst>
                </a:gridCol>
                <a:gridCol w="3500390">
                  <a:extLst>
                    <a:ext uri="{9D8B030D-6E8A-4147-A177-3AD203B41FA5}">
                      <a16:colId xmlns="" xmlns:a16="http://schemas.microsoft.com/office/drawing/2014/main" val="3370250461"/>
                    </a:ext>
                  </a:extLst>
                </a:gridCol>
                <a:gridCol w="3500390">
                  <a:extLst>
                    <a:ext uri="{9D8B030D-6E8A-4147-A177-3AD203B41FA5}">
                      <a16:colId xmlns="" xmlns:a16="http://schemas.microsoft.com/office/drawing/2014/main" val="1566515432"/>
                    </a:ext>
                  </a:extLst>
                </a:gridCol>
              </a:tblGrid>
              <a:tr h="781588">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0" kern="1200" dirty="0" smtClean="0">
                          <a:solidFill>
                            <a:schemeClr val="tx1"/>
                          </a:solidFill>
                          <a:latin typeface="+mn-lt"/>
                          <a:ea typeface="+mn-ea"/>
                          <a:cs typeface="+mn-cs"/>
                        </a:rPr>
                        <a:t>1</a:t>
                      </a:r>
                      <a:r>
                        <a:rPr lang="en-US" sz="2800" b="0" kern="1200" baseline="30000" dirty="0" smtClean="0">
                          <a:solidFill>
                            <a:schemeClr val="tx1"/>
                          </a:solidFill>
                          <a:latin typeface="+mn-lt"/>
                          <a:ea typeface="+mn-ea"/>
                          <a:cs typeface="+mn-cs"/>
                        </a:rPr>
                        <a:t>st</a:t>
                      </a:r>
                      <a:r>
                        <a:rPr lang="en-US" sz="2800" b="0" kern="1200" baseline="0" dirty="0" smtClean="0">
                          <a:solidFill>
                            <a:schemeClr val="tx1"/>
                          </a:solidFill>
                          <a:latin typeface="+mn-lt"/>
                          <a:ea typeface="+mn-ea"/>
                          <a:cs typeface="+mn-cs"/>
                        </a:rPr>
                        <a:t> Case Management</a:t>
                      </a:r>
                      <a:endParaRPr lang="en-US" sz="2800" b="0"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Code</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3935689973"/>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8467" y="1575582"/>
            <a:ext cx="10466363" cy="39703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b="1" u="sng" dirty="0"/>
              <a:t>Or-</a:t>
            </a:r>
            <a:r>
              <a:rPr lang="en-US" b="1" u="sng" dirty="0" smtClean="0"/>
              <a:t>------00</a:t>
            </a:r>
            <a:endParaRPr lang="en-US" dirty="0"/>
          </a:p>
          <a:p>
            <a:r>
              <a:rPr lang="en-US" b="1" dirty="0" smtClean="0"/>
              <a:t>00.00.0000</a:t>
            </a:r>
            <a:endParaRPr lang="en-US" dirty="0"/>
          </a:p>
          <a:p>
            <a:pPr algn="just"/>
            <a:r>
              <a:rPr lang="en-US" b="1" dirty="0"/>
              <a:t>		</a:t>
            </a:r>
            <a:r>
              <a:rPr lang="en-US" dirty="0"/>
              <a:t>Parties present. Written Statement submitted by defendants. Copy of the same handed over to plaintiff. As per Order IX-A (Rule 1 sub rule 3) Rule 2 and 5 CPC </a:t>
            </a:r>
            <a:r>
              <a:rPr lang="en-US" dirty="0" err="1"/>
              <a:t>proforma</a:t>
            </a:r>
            <a:r>
              <a:rPr lang="en-US" dirty="0"/>
              <a:t> A and D as specified in fifth schedule of Civil Procedure Code provided to parties and </a:t>
            </a:r>
            <a:r>
              <a:rPr lang="en-US" dirty="0" smtClean="0"/>
              <a:t>______DATE_______ </a:t>
            </a:r>
            <a:r>
              <a:rPr lang="en-US" dirty="0"/>
              <a:t>at 08:30 hours is fixed for first conference and scheduling regarding management and disposal of miscellaneous applications and mode of settlement.  </a:t>
            </a:r>
            <a:r>
              <a:rPr lang="en-US" dirty="0" smtClean="0"/>
              <a:t>Therefore, to come up for settlement or </a:t>
            </a:r>
            <a:r>
              <a:rPr lang="en-US" dirty="0"/>
              <a:t>on </a:t>
            </a:r>
            <a:r>
              <a:rPr lang="en-US" dirty="0" smtClean="0"/>
              <a:t>date  </a:t>
            </a:r>
            <a:r>
              <a:rPr lang="en-US" dirty="0"/>
              <a:t>after consultation with the parties or their counsels date schedule shall be fixed for filing any miscellaneous applications, replies of those applications and arguments and order, in order to streamline the process of proceedings of court in the mandate of Order IX-A CPC. </a:t>
            </a:r>
          </a:p>
          <a:p>
            <a:r>
              <a:rPr lang="en-US" b="1" dirty="0"/>
              <a:t>		</a:t>
            </a:r>
            <a:r>
              <a:rPr lang="en-US" dirty="0"/>
              <a:t>File to come up for 1</a:t>
            </a:r>
            <a:r>
              <a:rPr lang="en-US" baseline="30000" dirty="0"/>
              <a:t>st</a:t>
            </a:r>
            <a:r>
              <a:rPr lang="en-US" dirty="0"/>
              <a:t> case management and scheduling conference on </a:t>
            </a:r>
            <a:r>
              <a:rPr lang="en-US" dirty="0" smtClean="0"/>
              <a:t>___________</a:t>
            </a:r>
            <a:endParaRPr lang="en-US" dirty="0"/>
          </a:p>
          <a:p>
            <a:r>
              <a:rPr lang="en-US" dirty="0"/>
              <a:t> </a:t>
            </a:r>
          </a:p>
          <a:p>
            <a:r>
              <a:rPr lang="en-US" b="1" dirty="0" smtClean="0"/>
              <a:t>														</a:t>
            </a:r>
            <a:endParaRPr lang="en-US" dirty="0"/>
          </a:p>
          <a:p>
            <a:r>
              <a:rPr lang="en-US" dirty="0"/>
              <a:t>                                                                  </a:t>
            </a:r>
            <a:r>
              <a:rPr lang="en-US" dirty="0" smtClean="0"/>
              <a:t>					Signature &amp; Stamp of Presiding Officer</a:t>
            </a:r>
            <a:endParaRPr lang="en-US" dirty="0"/>
          </a:p>
          <a:p>
            <a:endParaRPr lang="en-US" dirty="0"/>
          </a:p>
        </p:txBody>
      </p:sp>
    </p:spTree>
    <p:extLst>
      <p:ext uri="{BB962C8B-B14F-4D97-AF65-F5344CB8AC3E}">
        <p14:creationId xmlns:p14="http://schemas.microsoft.com/office/powerpoint/2010/main" val="1701392966"/>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8806" y="562708"/>
            <a:ext cx="10480431" cy="563231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dirty="0" smtClean="0"/>
              <a:t>PROFORMA </a:t>
            </a:r>
            <a:r>
              <a:rPr lang="en-US" b="1" dirty="0"/>
              <a:t>“A”</a:t>
            </a:r>
            <a:endParaRPr lang="en-US" dirty="0"/>
          </a:p>
          <a:p>
            <a:pPr algn="ctr"/>
            <a:r>
              <a:rPr lang="en-US" b="1" dirty="0"/>
              <a:t>IN THE COURT OF </a:t>
            </a:r>
            <a:r>
              <a:rPr lang="en-US" b="1" dirty="0" smtClean="0"/>
              <a:t>CIVIL JUDGE/JUDICIAL MAGISTRATE</a:t>
            </a:r>
            <a:endParaRPr lang="en-US" dirty="0"/>
          </a:p>
          <a:p>
            <a:pPr algn="ctr"/>
            <a:r>
              <a:rPr lang="en-US" b="1" dirty="0"/>
              <a:t>Civil suit </a:t>
            </a:r>
            <a:r>
              <a:rPr lang="en-US" b="1" dirty="0" smtClean="0"/>
              <a:t>No </a:t>
            </a:r>
            <a:r>
              <a:rPr lang="en-US" b="1" dirty="0"/>
              <a:t>		</a:t>
            </a:r>
            <a:endParaRPr lang="en-US" dirty="0"/>
          </a:p>
          <a:p>
            <a:pPr algn="ctr"/>
            <a:r>
              <a:rPr lang="en-US" b="1" dirty="0" smtClean="0"/>
              <a:t>VS </a:t>
            </a:r>
          </a:p>
          <a:p>
            <a:pPr algn="ctr"/>
            <a:r>
              <a:rPr lang="en-US" b="1" dirty="0" smtClean="0"/>
              <a:t> (</a:t>
            </a:r>
            <a:r>
              <a:rPr lang="en-US" b="1" i="1" dirty="0"/>
              <a:t>NOTICE FOR CASE MANAGEMENT AND SCHEDULING CONFERENCE)</a:t>
            </a:r>
            <a:endParaRPr lang="en-US" dirty="0"/>
          </a:p>
          <a:p>
            <a:r>
              <a:rPr lang="en-US" b="1" dirty="0"/>
              <a:t>		</a:t>
            </a:r>
            <a:r>
              <a:rPr lang="en-US" dirty="0"/>
              <a:t>WHEREAS the above mentioned suit is pending for disposal in this court, take notice that the undersigned shall hold a </a:t>
            </a:r>
            <a:r>
              <a:rPr lang="en-US" b="1" i="1" dirty="0"/>
              <a:t>case management and Scheduling Conference on </a:t>
            </a:r>
            <a:r>
              <a:rPr lang="en-US" b="1" i="1" dirty="0" smtClean="0"/>
              <a:t>date </a:t>
            </a:r>
            <a:r>
              <a:rPr lang="en-US" b="1" i="1" dirty="0"/>
              <a:t>at </a:t>
            </a:r>
            <a:r>
              <a:rPr lang="en-US" b="1" i="1" dirty="0" smtClean="0"/>
              <a:t>08:30 </a:t>
            </a:r>
            <a:r>
              <a:rPr lang="en-US" b="1" i="1" dirty="0"/>
              <a:t>hours</a:t>
            </a:r>
            <a:r>
              <a:rPr lang="en-US" dirty="0"/>
              <a:t>. The conference shall be attended by either the parties in person, or through their counsels fully authorized on their behalf and acquainted with the nature and basis of their claims.  The conference shall be conducted on the following agenda items:</a:t>
            </a:r>
          </a:p>
          <a:p>
            <a:pPr lvl="0"/>
            <a:r>
              <a:rPr lang="en-US" dirty="0"/>
              <a:t>Both the parties will be required to inform the court that they have gone through each other’s pleadings and are aware of the nature and basis of each other’s claims.</a:t>
            </a:r>
          </a:p>
          <a:p>
            <a:pPr lvl="0"/>
            <a:r>
              <a:rPr lang="en-US" b="1" dirty="0"/>
              <a:t>Both the parties will be required to inform the court about different applications which they intend to file in the court such as application under Order VII Rule II, Order I Rule 10, Order VI Rule 17, Order XXXIX Rule 1&amp;2, Order XXVI Rule 9 or any other application(s).</a:t>
            </a:r>
            <a:endParaRPr lang="en-US" dirty="0"/>
          </a:p>
          <a:p>
            <a:pPr lvl="0"/>
            <a:r>
              <a:rPr lang="en-US" b="1" dirty="0"/>
              <a:t>Setting dates, if required: (1) For filing various applications by either party (</a:t>
            </a:r>
            <a:r>
              <a:rPr lang="en-US" b="1" dirty="0" err="1"/>
              <a:t>ies</a:t>
            </a:r>
            <a:r>
              <a:rPr lang="en-US" b="1" dirty="0"/>
              <a:t>); (2) For filing reply (</a:t>
            </a:r>
            <a:r>
              <a:rPr lang="en-US" b="1" dirty="0" err="1"/>
              <a:t>ies</a:t>
            </a:r>
            <a:r>
              <a:rPr lang="en-US" b="1" dirty="0"/>
              <a:t>) to such applications; and (3) For hearing arguments on such applications collectively.</a:t>
            </a:r>
            <a:endParaRPr lang="en-US" dirty="0"/>
          </a:p>
          <a:p>
            <a:pPr lvl="0"/>
            <a:r>
              <a:rPr lang="en-US" dirty="0"/>
              <a:t>Both the parties will be required to discover the chance of settlement, and inform the court about the intended mode of settlement</a:t>
            </a:r>
            <a:r>
              <a:rPr lang="en-US" dirty="0" smtClean="0"/>
              <a:t>.</a:t>
            </a:r>
            <a:r>
              <a:rPr lang="en-US" dirty="0"/>
              <a:t> </a:t>
            </a:r>
            <a:endParaRPr lang="en-US" dirty="0" smtClean="0"/>
          </a:p>
          <a:p>
            <a:r>
              <a:rPr lang="en-US" dirty="0" smtClean="0"/>
              <a:t>														Signature </a:t>
            </a:r>
            <a:r>
              <a:rPr lang="en-US" dirty="0"/>
              <a:t>&amp; Stamp of Presiding </a:t>
            </a:r>
            <a:r>
              <a:rPr lang="en-US" dirty="0" smtClean="0"/>
              <a:t>Officer</a:t>
            </a:r>
            <a:endParaRPr lang="en-US" dirty="0"/>
          </a:p>
        </p:txBody>
      </p:sp>
    </p:spTree>
    <p:extLst>
      <p:ext uri="{BB962C8B-B14F-4D97-AF65-F5344CB8AC3E}">
        <p14:creationId xmlns:p14="http://schemas.microsoft.com/office/powerpoint/2010/main" val="3498512701"/>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8806" y="562708"/>
            <a:ext cx="10522634" cy="480131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dirty="0" smtClean="0"/>
              <a:t>PROFORMA </a:t>
            </a:r>
            <a:r>
              <a:rPr lang="en-US" b="1" dirty="0"/>
              <a:t>“D”</a:t>
            </a:r>
            <a:endParaRPr lang="en-US" dirty="0"/>
          </a:p>
          <a:p>
            <a:pPr algn="ctr"/>
            <a:r>
              <a:rPr lang="en-US" b="1" dirty="0"/>
              <a:t>IN THE COURT OF </a:t>
            </a:r>
            <a:r>
              <a:rPr lang="en-US" b="1" dirty="0" smtClean="0"/>
              <a:t>Civil Judge/Judicial Magistrate___________</a:t>
            </a:r>
            <a:endParaRPr lang="en-US" dirty="0"/>
          </a:p>
          <a:p>
            <a:pPr algn="ctr"/>
            <a:r>
              <a:rPr lang="en-US" b="1" dirty="0"/>
              <a:t>Civil suit No.                 		</a:t>
            </a:r>
            <a:endParaRPr lang="en-US" dirty="0"/>
          </a:p>
          <a:p>
            <a:pPr algn="ctr"/>
            <a:r>
              <a:rPr lang="en-US" b="1" dirty="0"/>
              <a:t>  VS </a:t>
            </a:r>
            <a:endParaRPr lang="en-US" dirty="0"/>
          </a:p>
          <a:p>
            <a:pPr algn="ctr"/>
            <a:r>
              <a:rPr lang="en-US" b="1" u="sng" dirty="0"/>
              <a:t> (Notice of settlement Conference)</a:t>
            </a:r>
            <a:endParaRPr lang="en-US" dirty="0"/>
          </a:p>
          <a:p>
            <a:r>
              <a:rPr lang="en-US" b="1" dirty="0"/>
              <a:t>		</a:t>
            </a:r>
            <a:r>
              <a:rPr lang="en-US" dirty="0"/>
              <a:t>WHEREAS the above mentioned suit is pending disposal in this court. Take notice that the undersigned shall hold a </a:t>
            </a:r>
            <a:r>
              <a:rPr lang="en-US" b="1" dirty="0"/>
              <a:t>settlement Conference on _____________ at </a:t>
            </a:r>
            <a:r>
              <a:rPr lang="en-US" b="1" dirty="0" smtClean="0"/>
              <a:t>08:30 </a:t>
            </a:r>
            <a:r>
              <a:rPr lang="en-US" b="1" dirty="0"/>
              <a:t>hours</a:t>
            </a:r>
            <a:r>
              <a:rPr lang="en-US" dirty="0"/>
              <a:t>. The conference shall be attended by either the parties in person, or through their counsel fully authorized on their behalf and acquainted with the nature and basis of their claims.  The conference shall be conducted on the following agenda items:</a:t>
            </a:r>
          </a:p>
          <a:p>
            <a:pPr lvl="0"/>
            <a:r>
              <a:rPr lang="en-US" dirty="0"/>
              <a:t>Bothe parties will be required to inform the court that they have gone through each other’s pleadings and are aware of the nature and basis of each other claim.</a:t>
            </a:r>
          </a:p>
          <a:p>
            <a:pPr lvl="0"/>
            <a:r>
              <a:rPr lang="en-US" dirty="0"/>
              <a:t>Both the parties will be required to discover the chance of settlement, and inform the court about intended mode of settlement.</a:t>
            </a:r>
          </a:p>
          <a:p>
            <a:r>
              <a:rPr lang="en-US" b="1" dirty="0"/>
              <a:t>         </a:t>
            </a:r>
            <a:endParaRPr lang="en-US" dirty="0"/>
          </a:p>
          <a:p>
            <a:r>
              <a:rPr lang="en-US" b="1" dirty="0"/>
              <a:t> </a:t>
            </a:r>
            <a:endParaRPr lang="en-US" dirty="0"/>
          </a:p>
          <a:p>
            <a:r>
              <a:rPr lang="en-US" b="1" dirty="0"/>
              <a:t> 	  </a:t>
            </a:r>
            <a:r>
              <a:rPr lang="en-US" b="1" dirty="0" smtClean="0"/>
              <a:t>													</a:t>
            </a:r>
            <a:r>
              <a:rPr lang="en-US" dirty="0" smtClean="0"/>
              <a:t>Signature </a:t>
            </a:r>
            <a:r>
              <a:rPr lang="en-US" dirty="0"/>
              <a:t>&amp; Stamp of Presiding Officer</a:t>
            </a:r>
          </a:p>
          <a:p>
            <a:pPr algn="just"/>
            <a:endParaRPr lang="en-US" dirty="0"/>
          </a:p>
        </p:txBody>
      </p:sp>
    </p:spTree>
    <p:extLst>
      <p:ext uri="{BB962C8B-B14F-4D97-AF65-F5344CB8AC3E}">
        <p14:creationId xmlns:p14="http://schemas.microsoft.com/office/powerpoint/2010/main" val="4068409586"/>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027966074"/>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285750" lvl="0" indent="-285750">
                        <a:buFont typeface="Wingdings" panose="05000000000000000000" pitchFamily="2" charset="2"/>
                        <a:buChar char="Ø"/>
                      </a:pPr>
                      <a:r>
                        <a:rPr lang="en-US" sz="1800" dirty="0" smtClean="0">
                          <a:solidFill>
                            <a:schemeClr val="tx1"/>
                          </a:solidFill>
                        </a:rPr>
                        <a:t>Bothe parties will be required to inform the court that they have gone through each other’s pleadings and are aware of the nature and basis of each other claim.</a:t>
                      </a:r>
                    </a:p>
                    <a:p>
                      <a:pPr marL="0" lvl="0" indent="0">
                        <a:buFont typeface="Wingdings" panose="05000000000000000000" pitchFamily="2" charset="2"/>
                        <a:buNone/>
                      </a:pPr>
                      <a:endParaRPr lang="en-US" sz="1800" dirty="0" smtClean="0">
                        <a:solidFill>
                          <a:schemeClr val="tx1"/>
                        </a:solidFill>
                      </a:endParaRPr>
                    </a:p>
                    <a:p>
                      <a:pPr marL="285750" lvl="0" indent="-285750">
                        <a:buFont typeface="Wingdings" panose="05000000000000000000" pitchFamily="2" charset="2"/>
                        <a:buChar char="Ø"/>
                      </a:pPr>
                      <a:r>
                        <a:rPr lang="en-US" sz="1800" b="1" dirty="0" smtClean="0">
                          <a:solidFill>
                            <a:schemeClr val="tx1"/>
                          </a:solidFill>
                        </a:rPr>
                        <a:t>Both the parties will be required to develop a factual and legal statement of controversy through a consultative discourse.</a:t>
                      </a:r>
                      <a:endParaRPr lang="en-US" sz="180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solidFill>
                            <a:schemeClr val="tx1"/>
                          </a:solidFill>
                        </a:rPr>
                        <a:t>On date of order on</a:t>
                      </a:r>
                      <a:r>
                        <a:rPr lang="en-US" baseline="0" dirty="0" smtClean="0">
                          <a:solidFill>
                            <a:schemeClr val="tx1"/>
                          </a:solidFill>
                        </a:rPr>
                        <a:t> final miscellaneous application contains order of 2</a:t>
                      </a:r>
                      <a:r>
                        <a:rPr lang="en-US" baseline="30000" dirty="0" smtClean="0">
                          <a:solidFill>
                            <a:schemeClr val="tx1"/>
                          </a:solidFill>
                        </a:rPr>
                        <a:t>nd</a:t>
                      </a:r>
                      <a:r>
                        <a:rPr lang="en-US" baseline="0" dirty="0" smtClean="0">
                          <a:solidFill>
                            <a:schemeClr val="tx1"/>
                          </a:solidFill>
                        </a:rPr>
                        <a:t> Scheduling also. </a:t>
                      </a:r>
                    </a:p>
                    <a:p>
                      <a:pPr marL="0" marR="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aseline="0" dirty="0" smtClean="0">
                        <a:solidFill>
                          <a:schemeClr val="tx1"/>
                        </a:solidFill>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Modules of order and Proforma B &amp; E</a:t>
                      </a: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Order X Examination of parties</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smtClean="0">
                          <a:solidFill>
                            <a:schemeClr val="tx1"/>
                          </a:solidFill>
                        </a:rPr>
                        <a:t>Rule-3 denotes that the substance of the examination shall be reduced to writing by the judge, and shall form part of the record.</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aseline="0" dirty="0" smtClean="0">
                        <a:solidFill>
                          <a:schemeClr val="tx1"/>
                        </a:solidFill>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Order XI :Discovery &amp; Inspection </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solidFill>
                            <a:schemeClr val="tx1"/>
                          </a:solidFill>
                        </a:rPr>
                        <a:t> Discovery by interrogatories:</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solidFill>
                            <a:schemeClr val="tx1"/>
                          </a:solidFill>
                        </a:rPr>
                        <a:t> Inspection of documents </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067930488"/>
              </p:ext>
            </p:extLst>
          </p:nvPr>
        </p:nvGraphicFramePr>
        <p:xfrm>
          <a:off x="1084033" y="774346"/>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000" dirty="0" smtClean="0">
                          <a:solidFill>
                            <a:schemeClr val="tx1"/>
                          </a:solidFill>
                        </a:rPr>
                        <a:t>Discovery</a:t>
                      </a:r>
                      <a:r>
                        <a:rPr lang="en-US" sz="2000" baseline="0" dirty="0" smtClean="0">
                          <a:solidFill>
                            <a:schemeClr val="tx1"/>
                          </a:solidFill>
                        </a:rPr>
                        <a:t> Management </a:t>
                      </a:r>
                      <a:endParaRPr lang="en-US" sz="20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000" b="1" kern="1200" dirty="0" smtClean="0">
                          <a:solidFill>
                            <a:schemeClr val="tx1"/>
                          </a:solidFill>
                          <a:latin typeface="+mn-lt"/>
                          <a:ea typeface="+mn-ea"/>
                          <a:cs typeface="+mn-cs"/>
                        </a:rPr>
                        <a:t>2</a:t>
                      </a:r>
                      <a:r>
                        <a:rPr lang="en-US" sz="2000" b="1" kern="1200" baseline="30000" dirty="0" smtClean="0">
                          <a:solidFill>
                            <a:schemeClr val="tx1"/>
                          </a:solidFill>
                          <a:latin typeface="+mn-lt"/>
                          <a:ea typeface="+mn-ea"/>
                          <a:cs typeface="+mn-cs"/>
                        </a:rPr>
                        <a:t>nd</a:t>
                      </a:r>
                      <a:r>
                        <a:rPr lang="en-US" sz="2000" b="1" kern="1200" baseline="0" dirty="0" smtClean="0">
                          <a:solidFill>
                            <a:schemeClr val="tx1"/>
                          </a:solidFill>
                          <a:latin typeface="+mn-lt"/>
                          <a:ea typeface="+mn-ea"/>
                          <a:cs typeface="+mn-cs"/>
                        </a:rPr>
                        <a:t> conference</a:t>
                      </a:r>
                      <a:endParaRPr lang="en-US" sz="20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000" b="1" kern="1200" dirty="0" smtClean="0">
                          <a:solidFill>
                            <a:schemeClr val="tx1"/>
                          </a:solidFill>
                          <a:latin typeface="+mn-lt"/>
                          <a:ea typeface="+mn-ea"/>
                          <a:cs typeface="+mn-cs"/>
                        </a:rPr>
                        <a:t>CPC</a:t>
                      </a:r>
                      <a:endParaRPr lang="en-US" sz="20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915117367"/>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5481" y="885512"/>
            <a:ext cx="9968442" cy="517064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2400" b="1" dirty="0" smtClean="0"/>
              <a:t>ORDER XI</a:t>
            </a:r>
          </a:p>
          <a:p>
            <a:pPr marL="342900" indent="-342900" algn="just">
              <a:buFont typeface="+mj-lt"/>
              <a:buAutoNum type="arabicPeriod"/>
            </a:pPr>
            <a:r>
              <a:rPr lang="en-US" b="1" dirty="0" smtClean="0"/>
              <a:t>Discovery </a:t>
            </a:r>
            <a:r>
              <a:rPr lang="en-US" b="1" dirty="0"/>
              <a:t>by interrogatories</a:t>
            </a:r>
            <a:r>
              <a:rPr lang="en-US" dirty="0"/>
              <a:t>. In any suit the plaintiff or defendant by leave of the Court </a:t>
            </a:r>
            <a:r>
              <a:rPr lang="en-US" dirty="0" smtClean="0"/>
              <a:t>may deliver </a:t>
            </a:r>
            <a:r>
              <a:rPr lang="en-US" dirty="0"/>
              <a:t>interrogatories in writing for the examination of the opposite parties or any one or more of </a:t>
            </a:r>
            <a:r>
              <a:rPr lang="en-US" dirty="0" smtClean="0"/>
              <a:t>such parties</a:t>
            </a:r>
            <a:r>
              <a:rPr lang="en-US" dirty="0"/>
              <a:t>, and such interrogatories when delivered shall have a note at the foot thereof stating which </a:t>
            </a:r>
            <a:r>
              <a:rPr lang="en-US" dirty="0" smtClean="0"/>
              <a:t>of such </a:t>
            </a:r>
            <a:r>
              <a:rPr lang="en-US" dirty="0"/>
              <a:t>interrogatories each of such persons is required to answer: Provided that no party shall </a:t>
            </a:r>
            <a:r>
              <a:rPr lang="en-US" dirty="0" smtClean="0"/>
              <a:t>deliver more </a:t>
            </a:r>
            <a:r>
              <a:rPr lang="en-US" dirty="0"/>
              <a:t>than one set of interrogatories to the same party without an order for that purpose: Provided </a:t>
            </a:r>
            <a:r>
              <a:rPr lang="en-US" dirty="0" smtClean="0"/>
              <a:t>also that </a:t>
            </a:r>
            <a:r>
              <a:rPr lang="en-US" dirty="0"/>
              <a:t>interrogatories which do not relate to any matters in question in the suit shall be deemed </a:t>
            </a:r>
            <a:r>
              <a:rPr lang="en-US" dirty="0" smtClean="0"/>
              <a:t>irrelevant, notwithstanding </a:t>
            </a:r>
            <a:r>
              <a:rPr lang="en-US" dirty="0"/>
              <a:t>that they might be admissible on the oral </a:t>
            </a:r>
            <a:r>
              <a:rPr lang="en-US" dirty="0" smtClean="0"/>
              <a:t>cross-examination of </a:t>
            </a:r>
            <a:r>
              <a:rPr lang="en-US" dirty="0"/>
              <a:t>a witness</a:t>
            </a:r>
            <a:r>
              <a:rPr lang="en-US" dirty="0" smtClean="0"/>
              <a:t>.</a:t>
            </a:r>
          </a:p>
          <a:p>
            <a:endParaRPr lang="en-US" dirty="0" smtClean="0"/>
          </a:p>
          <a:p>
            <a:pPr marL="342900" indent="-342900" algn="just">
              <a:buFont typeface="+mj-lt"/>
              <a:buAutoNum type="arabicPeriod" startAt="15"/>
            </a:pPr>
            <a:r>
              <a:rPr lang="en-US" b="1" dirty="0" smtClean="0"/>
              <a:t>Inspection </a:t>
            </a:r>
            <a:r>
              <a:rPr lang="en-US" b="1" dirty="0"/>
              <a:t>of documents referred to in pleadings or affidavits.</a:t>
            </a:r>
            <a:r>
              <a:rPr lang="en-US" dirty="0"/>
              <a:t> Every party to a suit shall </a:t>
            </a:r>
            <a:r>
              <a:rPr lang="en-US" dirty="0" smtClean="0"/>
              <a:t>be entitled </a:t>
            </a:r>
            <a:r>
              <a:rPr lang="en-US" dirty="0"/>
              <a:t>at any time to give notice to any other party, in whose pleadings or affidavits reference is </a:t>
            </a:r>
            <a:r>
              <a:rPr lang="en-US" dirty="0" smtClean="0"/>
              <a:t>made to </a:t>
            </a:r>
            <a:r>
              <a:rPr lang="en-US" dirty="0"/>
              <a:t>any document, to produce such document for the inspection of the party giving such notice, or of </a:t>
            </a:r>
            <a:r>
              <a:rPr lang="en-US" dirty="0" smtClean="0"/>
              <a:t>his pleader</a:t>
            </a:r>
            <a:r>
              <a:rPr lang="en-US" dirty="0"/>
              <a:t>, and to permit him or them to take copies thereof; and any party not complying with </a:t>
            </a:r>
            <a:r>
              <a:rPr lang="en-US" dirty="0" smtClean="0"/>
              <a:t>such notice </a:t>
            </a:r>
            <a:r>
              <a:rPr lang="en-US" dirty="0"/>
              <a:t>shall not afterwards be at liberty to put any such document in evidence on his behalf in such </a:t>
            </a:r>
            <a:r>
              <a:rPr lang="en-US" dirty="0" smtClean="0"/>
              <a:t>suit unless </a:t>
            </a:r>
            <a:r>
              <a:rPr lang="en-US" dirty="0"/>
              <a:t>he shall satisfy the Court that such document relates only to his own title, he being a </a:t>
            </a:r>
            <a:r>
              <a:rPr lang="en-US" dirty="0" smtClean="0"/>
              <a:t>defendant to </a:t>
            </a:r>
            <a:r>
              <a:rPr lang="en-US" dirty="0"/>
              <a:t>the suit, or that he had some other cause or excuse which the Court shall deem sufficient for </a:t>
            </a:r>
            <a:r>
              <a:rPr lang="en-US" dirty="0" smtClean="0"/>
              <a:t>not complying </a:t>
            </a:r>
            <a:r>
              <a:rPr lang="en-US" dirty="0"/>
              <a:t>with such notice, in which case the Court may allow the same to be put in evidence on </a:t>
            </a:r>
            <a:r>
              <a:rPr lang="en-US" dirty="0" smtClean="0"/>
              <a:t>such terms </a:t>
            </a:r>
            <a:r>
              <a:rPr lang="en-US" dirty="0"/>
              <a:t>as to costs and otherwise as the Court shall think fit.</a:t>
            </a:r>
            <a:endParaRPr lang="en-US" dirty="0" smtClean="0"/>
          </a:p>
        </p:txBody>
      </p:sp>
    </p:spTree>
    <p:extLst>
      <p:ext uri="{BB962C8B-B14F-4D97-AF65-F5344CB8AC3E}">
        <p14:creationId xmlns:p14="http://schemas.microsoft.com/office/powerpoint/2010/main" val="4238846912"/>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871823234"/>
              </p:ext>
            </p:extLst>
          </p:nvPr>
        </p:nvGraphicFramePr>
        <p:xfrm>
          <a:off x="1071154" y="1255768"/>
          <a:ext cx="10071462" cy="5029200"/>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285750" lvl="0" indent="-285750">
                        <a:buFont typeface="Wingdings" panose="05000000000000000000" pitchFamily="2" charset="2"/>
                        <a:buChar char="Ø"/>
                      </a:pPr>
                      <a:r>
                        <a:rPr lang="en-US" sz="1800" b="1" dirty="0" smtClean="0">
                          <a:solidFill>
                            <a:schemeClr val="tx1"/>
                          </a:solidFill>
                        </a:rPr>
                        <a:t>Both the parties will be required to show their preparedness for their examination under Order X CPC, for admitting or denying allegations of  facts laid in the plaint, or written statement (if any) of the opposite party.</a:t>
                      </a:r>
                      <a:endParaRPr lang="en-US" sz="1800" dirty="0" smtClean="0">
                        <a:solidFill>
                          <a:schemeClr val="tx1"/>
                        </a:solidFill>
                      </a:endParaRPr>
                    </a:p>
                    <a:p>
                      <a:pPr marL="285750" lvl="0" indent="-285750">
                        <a:buFont typeface="Wingdings" panose="05000000000000000000" pitchFamily="2" charset="2"/>
                        <a:buChar char="Ø"/>
                      </a:pPr>
                      <a:r>
                        <a:rPr lang="en-US" sz="1800" dirty="0" smtClean="0">
                          <a:solidFill>
                            <a:schemeClr val="tx1"/>
                          </a:solidFill>
                        </a:rPr>
                        <a:t>Both the parties  will be required to appraise  the court, if they like to deliver interrogatories in writing  for  the examination of the opposite party, if yes,  number of the interrogatories.</a:t>
                      </a:r>
                    </a:p>
                    <a:p>
                      <a:pPr lvl="0"/>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Order XII Admission.</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smtClean="0">
                          <a:solidFill>
                            <a:schemeClr val="tx1"/>
                          </a:solidFill>
                        </a:rPr>
                        <a:t>Notice to admit fact and notice to admit documents. Rule 2 &amp; 4</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aseline="0" dirty="0" smtClean="0">
                        <a:solidFill>
                          <a:schemeClr val="tx1"/>
                        </a:solidFill>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smtClean="0">
                          <a:solidFill>
                            <a:schemeClr val="tx1"/>
                          </a:solidFill>
                        </a:rPr>
                        <a:t>Order XIII Production impounding and return of documents</a:t>
                      </a:r>
                      <a:endParaRPr lang="en-US" dirty="0" smtClean="0">
                        <a:solidFill>
                          <a:schemeClr val="tx1"/>
                        </a:solidFill>
                      </a:endParaRPr>
                    </a:p>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r>
                        <a:rPr lang="en-US" baseline="0" dirty="0" smtClean="0">
                          <a:solidFill>
                            <a:schemeClr val="tx1"/>
                          </a:solidFill>
                        </a:rPr>
                        <a:t>Appendix C, 1, 2, 3, 4, 6</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953201584"/>
              </p:ext>
            </p:extLst>
          </p:nvPr>
        </p:nvGraphicFramePr>
        <p:xfrm>
          <a:off x="1071154" y="695274"/>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2</a:t>
                      </a:r>
                      <a:r>
                        <a:rPr lang="en-US" sz="2800" b="1" kern="1200" baseline="30000" dirty="0" smtClean="0">
                          <a:solidFill>
                            <a:schemeClr val="tx1"/>
                          </a:solidFill>
                          <a:latin typeface="+mn-lt"/>
                          <a:ea typeface="+mn-ea"/>
                          <a:cs typeface="+mn-cs"/>
                        </a:rPr>
                        <a:t>nd</a:t>
                      </a:r>
                      <a:r>
                        <a:rPr lang="en-US" sz="2800" b="1" kern="1200" baseline="0" dirty="0" smtClean="0">
                          <a:solidFill>
                            <a:schemeClr val="tx1"/>
                          </a:solidFill>
                          <a:latin typeface="+mn-lt"/>
                          <a:ea typeface="+mn-ea"/>
                          <a:cs typeface="+mn-cs"/>
                        </a:rPr>
                        <a:t> conference</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1436683213"/>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779597611"/>
              </p:ext>
            </p:extLst>
          </p:nvPr>
        </p:nvGraphicFramePr>
        <p:xfrm>
          <a:off x="1071154" y="1338896"/>
          <a:ext cx="10071462" cy="4754880"/>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285750" lvl="0" indent="-285750">
                        <a:buFont typeface="Wingdings" panose="05000000000000000000" pitchFamily="2" charset="2"/>
                        <a:buChar char="Ø"/>
                      </a:pPr>
                      <a:r>
                        <a:rPr lang="en-US" sz="1800" dirty="0" smtClean="0">
                          <a:solidFill>
                            <a:schemeClr val="tx1"/>
                          </a:solidFill>
                        </a:rPr>
                        <a:t>Both the parties will be required to appraise the court, if they intend to file application for discovery of documents, which are in possession of the opposite party.</a:t>
                      </a:r>
                    </a:p>
                    <a:p>
                      <a:pPr marL="0" lvl="0" indent="0">
                        <a:buFont typeface="Wingdings" panose="05000000000000000000" pitchFamily="2" charset="2"/>
                        <a:buNone/>
                      </a:pPr>
                      <a:endParaRPr lang="en-US" sz="1800" dirty="0" smtClean="0">
                        <a:solidFill>
                          <a:schemeClr val="tx1"/>
                        </a:solidFill>
                      </a:endParaRPr>
                    </a:p>
                    <a:p>
                      <a:pPr marL="285750" lvl="0" indent="-285750">
                        <a:buFont typeface="Wingdings" panose="05000000000000000000" pitchFamily="2" charset="2"/>
                        <a:buChar char="Ø"/>
                      </a:pPr>
                      <a:r>
                        <a:rPr lang="en-US" sz="1800" dirty="0" smtClean="0">
                          <a:solidFill>
                            <a:schemeClr val="tx1"/>
                          </a:solidFill>
                        </a:rPr>
                        <a:t>Both the parties will be required to appraise the court, if they intend to inspect the document referred to in the pleadings of either party, or which are in possession of the other party.</a:t>
                      </a:r>
                    </a:p>
                    <a:p>
                      <a:pPr marL="285750" lvl="0" indent="-285750">
                        <a:buFont typeface="Wingdings" panose="05000000000000000000" pitchFamily="2" charset="2"/>
                        <a:buChar char="Ø"/>
                      </a:pP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6467563"/>
              </p:ext>
            </p:extLst>
          </p:nvPr>
        </p:nvGraphicFramePr>
        <p:xfrm>
          <a:off x="1071154" y="778402"/>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2</a:t>
                      </a:r>
                      <a:r>
                        <a:rPr lang="en-US" sz="2800" b="1" kern="1200" baseline="30000" dirty="0" smtClean="0">
                          <a:solidFill>
                            <a:schemeClr val="tx1"/>
                          </a:solidFill>
                          <a:latin typeface="+mn-lt"/>
                          <a:ea typeface="+mn-ea"/>
                          <a:cs typeface="+mn-cs"/>
                        </a:rPr>
                        <a:t>nd</a:t>
                      </a:r>
                      <a:r>
                        <a:rPr lang="en-US" sz="2800" b="1" kern="1200" baseline="0" dirty="0" smtClean="0">
                          <a:solidFill>
                            <a:schemeClr val="tx1"/>
                          </a:solidFill>
                          <a:latin typeface="+mn-lt"/>
                          <a:ea typeface="+mn-ea"/>
                          <a:cs typeface="+mn-cs"/>
                        </a:rPr>
                        <a:t> conference</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1883638273"/>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614629174"/>
              </p:ext>
            </p:extLst>
          </p:nvPr>
        </p:nvGraphicFramePr>
        <p:xfrm>
          <a:off x="1071154" y="14081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285750" lvl="0" indent="-285750">
                        <a:buFont typeface="Wingdings" panose="05000000000000000000" pitchFamily="2" charset="2"/>
                        <a:buChar char="Ø"/>
                      </a:pPr>
                      <a:r>
                        <a:rPr lang="en-US" sz="1800" dirty="0" smtClean="0">
                          <a:solidFill>
                            <a:schemeClr val="tx1"/>
                          </a:solidFill>
                        </a:rPr>
                        <a:t>Both the parties will be required to appraise the court if they intend to send notice to the other party to admit some documents or facts.</a:t>
                      </a:r>
                    </a:p>
                    <a:p>
                      <a:pPr marL="0" lvl="0" indent="0">
                        <a:buFont typeface="Wingdings" panose="05000000000000000000" pitchFamily="2" charset="2"/>
                        <a:buNone/>
                      </a:pPr>
                      <a:endParaRPr lang="en-US" sz="1600" dirty="0" smtClean="0">
                        <a:solidFill>
                          <a:schemeClr val="tx1"/>
                        </a:solidFill>
                      </a:endParaRPr>
                    </a:p>
                    <a:p>
                      <a:pPr marL="342900" lvl="0" indent="-342900">
                        <a:buFont typeface="Wingdings" panose="05000000000000000000" pitchFamily="2" charset="2"/>
                        <a:buChar char="Ø"/>
                      </a:pPr>
                      <a:r>
                        <a:rPr lang="en-US" sz="1800" b="1" dirty="0" smtClean="0">
                          <a:solidFill>
                            <a:schemeClr val="tx1"/>
                          </a:solidFill>
                        </a:rPr>
                        <a:t>Both the parties will be required to submit their proposed exhibits along with duly filled </a:t>
                      </a:r>
                      <a:r>
                        <a:rPr lang="en-US" sz="1800" b="1" dirty="0" err="1" smtClean="0">
                          <a:solidFill>
                            <a:schemeClr val="tx1"/>
                          </a:solidFill>
                        </a:rPr>
                        <a:t>proforma</a:t>
                      </a:r>
                      <a:r>
                        <a:rPr lang="en-US" sz="1800" b="1" dirty="0" smtClean="0">
                          <a:solidFill>
                            <a:schemeClr val="tx1"/>
                          </a:solidFill>
                        </a:rPr>
                        <a:t> “E” for the scrutiny of those exhibits within the mandate of Order XIII CPC</a:t>
                      </a:r>
                    </a:p>
                    <a:p>
                      <a:pPr marL="0" lvl="0" indent="0">
                        <a:buFont typeface="Wingdings" panose="05000000000000000000" pitchFamily="2" charset="2"/>
                        <a:buNone/>
                      </a:pP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baseline="0"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701248420"/>
              </p:ext>
            </p:extLst>
          </p:nvPr>
        </p:nvGraphicFramePr>
        <p:xfrm>
          <a:off x="1071154" y="847674"/>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noFill/>
                  </a:tcPr>
                </a:tc>
                <a:tc>
                  <a:txBody>
                    <a:bodyPr/>
                    <a:lstStyle/>
                    <a:p>
                      <a:pPr algn="ctr"/>
                      <a:r>
                        <a:rPr lang="en-US" sz="2800" b="1" kern="1200" dirty="0" smtClean="0">
                          <a:solidFill>
                            <a:schemeClr val="tx1"/>
                          </a:solidFill>
                          <a:latin typeface="+mn-lt"/>
                          <a:ea typeface="+mn-ea"/>
                          <a:cs typeface="+mn-cs"/>
                        </a:rPr>
                        <a:t>2</a:t>
                      </a:r>
                      <a:r>
                        <a:rPr lang="en-US" sz="2800" b="1" kern="1200" baseline="30000" dirty="0" smtClean="0">
                          <a:solidFill>
                            <a:schemeClr val="tx1"/>
                          </a:solidFill>
                          <a:latin typeface="+mn-lt"/>
                          <a:ea typeface="+mn-ea"/>
                          <a:cs typeface="+mn-cs"/>
                        </a:rPr>
                        <a:t>nd</a:t>
                      </a:r>
                      <a:r>
                        <a:rPr lang="en-US" sz="2800" b="1" kern="1200" baseline="0" dirty="0" smtClean="0">
                          <a:solidFill>
                            <a:schemeClr val="tx1"/>
                          </a:solidFill>
                          <a:latin typeface="+mn-lt"/>
                          <a:ea typeface="+mn-ea"/>
                          <a:cs typeface="+mn-cs"/>
                        </a:rPr>
                        <a:t> conference</a:t>
                      </a:r>
                      <a:endParaRPr lang="en-US" sz="2800" b="1" kern="1200" dirty="0">
                        <a:solidFill>
                          <a:schemeClr val="tx1"/>
                        </a:solidFill>
                        <a:latin typeface="+mn-lt"/>
                        <a:ea typeface="+mn-ea"/>
                        <a:cs typeface="+mn-cs"/>
                      </a:endParaRPr>
                    </a:p>
                  </a:txBody>
                  <a:tcPr anchor="ctr">
                    <a:no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3244284562"/>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00331" y="1041010"/>
            <a:ext cx="10466363" cy="34163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b="1" u="sng" dirty="0"/>
              <a:t>Or-</a:t>
            </a:r>
            <a:r>
              <a:rPr lang="en-US" b="1" u="sng" dirty="0" smtClean="0"/>
              <a:t>------00</a:t>
            </a:r>
            <a:endParaRPr lang="en-US" dirty="0"/>
          </a:p>
          <a:p>
            <a:r>
              <a:rPr lang="en-US" b="1" dirty="0" smtClean="0"/>
              <a:t>00.00.0000</a:t>
            </a:r>
            <a:endParaRPr lang="en-US" dirty="0"/>
          </a:p>
          <a:p>
            <a:r>
              <a:rPr lang="en-US" dirty="0"/>
              <a:t>Parties present. 1</a:t>
            </a:r>
            <a:r>
              <a:rPr lang="en-US" baseline="30000" dirty="0"/>
              <a:t>st</a:t>
            </a:r>
            <a:r>
              <a:rPr lang="en-US" dirty="0"/>
              <a:t> Case management and scheduling conference was conducted. Parties submitted that they had no further miscellaneous application for the time being, therefore, to proceed further </a:t>
            </a:r>
            <a:r>
              <a:rPr lang="en-US" dirty="0" smtClean="0"/>
              <a:t>conference regarding Discovery </a:t>
            </a:r>
            <a:r>
              <a:rPr lang="en-US" dirty="0"/>
              <a:t>Management and Scheduling is essential which is fixed to be held on 01.11.2019 at 08:30 hours for settlement, examination of parties, interrogatories if any, discovery and inspection of documents, notice of admission if </a:t>
            </a:r>
            <a:r>
              <a:rPr lang="en-US" dirty="0" smtClean="0"/>
              <a:t>any and proposed exhibits. </a:t>
            </a:r>
            <a:r>
              <a:rPr lang="en-US" dirty="0"/>
              <a:t>Proforma B and E as per fifth schedule of civil procedure code were provided to parties. </a:t>
            </a:r>
          </a:p>
          <a:p>
            <a:r>
              <a:rPr lang="en-US" b="1" dirty="0"/>
              <a:t>		</a:t>
            </a:r>
            <a:r>
              <a:rPr lang="en-US" dirty="0"/>
              <a:t> File to come up for discovery management and scheduling conference on 01.11.2019.</a:t>
            </a:r>
          </a:p>
          <a:p>
            <a:r>
              <a:rPr lang="en-US" dirty="0"/>
              <a:t>			</a:t>
            </a:r>
          </a:p>
          <a:p>
            <a:r>
              <a:rPr lang="en-US" dirty="0"/>
              <a:t> </a:t>
            </a:r>
          </a:p>
          <a:p>
            <a:r>
              <a:rPr lang="en-US" dirty="0"/>
              <a:t>					</a:t>
            </a:r>
            <a:r>
              <a:rPr lang="en-US" dirty="0" smtClean="0"/>
              <a:t>									</a:t>
            </a:r>
            <a:r>
              <a:rPr lang="en-US" dirty="0"/>
              <a:t>Signature &amp; Stamp of Presiding Officer</a:t>
            </a:r>
          </a:p>
          <a:p>
            <a:pPr algn="just"/>
            <a:endParaRPr lang="en-US" dirty="0"/>
          </a:p>
        </p:txBody>
      </p:sp>
    </p:spTree>
    <p:extLst>
      <p:ext uri="{BB962C8B-B14F-4D97-AF65-F5344CB8AC3E}">
        <p14:creationId xmlns:p14="http://schemas.microsoft.com/office/powerpoint/2010/main" val="4087099401"/>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72196" y="928469"/>
            <a:ext cx="10480431" cy="541686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dirty="0"/>
              <a:t>PROFORMA “B”</a:t>
            </a:r>
            <a:endParaRPr lang="en-US" dirty="0"/>
          </a:p>
          <a:p>
            <a:pPr algn="ctr"/>
            <a:r>
              <a:rPr lang="en-US" b="1" dirty="0"/>
              <a:t>IN THE COURT OF </a:t>
            </a:r>
            <a:r>
              <a:rPr lang="en-US" b="1" dirty="0" smtClean="0"/>
              <a:t>CIVIL JUDGE-/Judicial Magistrate-</a:t>
            </a:r>
            <a:endParaRPr lang="en-US" dirty="0"/>
          </a:p>
          <a:p>
            <a:pPr algn="ctr"/>
            <a:r>
              <a:rPr lang="en-US" b="1" dirty="0"/>
              <a:t>Civil suit No. </a:t>
            </a:r>
            <a:endParaRPr lang="en-US" b="1" dirty="0" smtClean="0"/>
          </a:p>
          <a:p>
            <a:pPr algn="ctr"/>
            <a:r>
              <a:rPr lang="en-US" b="1" dirty="0" smtClean="0"/>
              <a:t> </a:t>
            </a:r>
            <a:r>
              <a:rPr lang="en-US" b="1" dirty="0"/>
              <a:t>VS </a:t>
            </a:r>
            <a:endParaRPr lang="en-US" dirty="0"/>
          </a:p>
          <a:p>
            <a:pPr algn="ctr"/>
            <a:r>
              <a:rPr lang="en-US" b="1" dirty="0"/>
              <a:t>      (NOTICE  FOR DISCOVERY  MANAGEMENT AND SCHEDULING CONFERENCE)</a:t>
            </a:r>
            <a:endParaRPr lang="en-US" dirty="0"/>
          </a:p>
          <a:p>
            <a:r>
              <a:rPr lang="en-US" b="1" dirty="0"/>
              <a:t>		</a:t>
            </a:r>
            <a:r>
              <a:rPr lang="en-US" sz="1200" dirty="0"/>
              <a:t>WHEREAS the above mentioned suit is pending for disposal in this court, take notice that the undersigned shall hold a Discovery management and Scheduling Conference on _______________ at 08:30 hours. The conference shall be attended by either the parties in person, or through their counsel fully authorized on their behalf and acquainted with the nature and basis of their claims.  The conference shall be conducted on following agenda items:</a:t>
            </a:r>
          </a:p>
          <a:p>
            <a:pPr lvl="0"/>
            <a:r>
              <a:rPr lang="en-US" sz="1200" dirty="0"/>
              <a:t>Bothe parties will be required to inform the court that they have gone through each other’s pleadings and are aware of the nature and basis of each other claim.</a:t>
            </a:r>
          </a:p>
          <a:p>
            <a:pPr lvl="0"/>
            <a:r>
              <a:rPr lang="en-US" sz="1200" b="1" dirty="0"/>
              <a:t>Both the parties will be required to develop a factual and legal statement of controversy through a consultative discourse.</a:t>
            </a:r>
            <a:endParaRPr lang="en-US" sz="1200" dirty="0"/>
          </a:p>
          <a:p>
            <a:pPr lvl="0"/>
            <a:r>
              <a:rPr lang="en-US" sz="1200" b="1" dirty="0"/>
              <a:t>Both the parties will be required to show their preparedness for their examination under Order X CPC, for admitting or denying allegations of  facts laid in the plaint, or written statement (if any) of the opposite party.</a:t>
            </a:r>
            <a:endParaRPr lang="en-US" sz="1200" dirty="0"/>
          </a:p>
          <a:p>
            <a:pPr lvl="0"/>
            <a:r>
              <a:rPr lang="en-US" sz="1200" dirty="0"/>
              <a:t>Both the parties  will be required to appraise  the court, if they like to deliver interrogatories in writing  for  the examination of the opposite party, if yes,  number of the interrogatories.</a:t>
            </a:r>
          </a:p>
          <a:p>
            <a:pPr lvl="0"/>
            <a:r>
              <a:rPr lang="en-US" sz="1200" dirty="0"/>
              <a:t>Both the parties will be required to appraise the court, if they intend to file application for discovery of documents, which are in possession of the opposite party.</a:t>
            </a:r>
          </a:p>
          <a:p>
            <a:pPr lvl="0"/>
            <a:r>
              <a:rPr lang="en-US" sz="1200" dirty="0"/>
              <a:t>Both the parties will be required to appraise the court, if they intend to inspect the document referred to in the pleadings of either party, or which are in possession of the other party.</a:t>
            </a:r>
          </a:p>
          <a:p>
            <a:pPr lvl="0"/>
            <a:r>
              <a:rPr lang="en-US" sz="1200" dirty="0"/>
              <a:t>Both the parties will be required to appraise the court if they intend to send notice to the other party to admit some documents or facts.</a:t>
            </a:r>
          </a:p>
          <a:p>
            <a:pPr lvl="0"/>
            <a:r>
              <a:rPr lang="en-US" sz="1400" b="1" dirty="0"/>
              <a:t>Both the parties will be required to submit their proposed exhibits along with duly filled </a:t>
            </a:r>
            <a:r>
              <a:rPr lang="en-US" sz="1400" b="1" dirty="0" err="1"/>
              <a:t>proforma</a:t>
            </a:r>
            <a:r>
              <a:rPr lang="en-US" sz="1400" b="1" dirty="0"/>
              <a:t> “E” for the scrutiny of those exhibits within the mandate of Order XIII CPC.</a:t>
            </a:r>
            <a:endParaRPr lang="en-US" sz="1400" dirty="0"/>
          </a:p>
          <a:p>
            <a:pPr lvl="0"/>
            <a:r>
              <a:rPr lang="en-US" sz="1200" dirty="0"/>
              <a:t>Both the parties will be required to discover the chance of settlement and inform the court about the intended mode of settlement.</a:t>
            </a:r>
          </a:p>
          <a:p>
            <a:r>
              <a:rPr lang="en-US" sz="1200" dirty="0"/>
              <a:t> </a:t>
            </a:r>
          </a:p>
          <a:p>
            <a:r>
              <a:rPr lang="en-US" sz="1200" b="1" dirty="0"/>
              <a:t>                          </a:t>
            </a:r>
            <a:r>
              <a:rPr lang="en-US" sz="1200" b="1" dirty="0" smtClean="0"/>
              <a:t>												</a:t>
            </a:r>
            <a:r>
              <a:rPr lang="en-US" sz="1200" dirty="0"/>
              <a:t>Signature &amp; Stamp of Presiding Officer</a:t>
            </a:r>
          </a:p>
          <a:p>
            <a:pPr algn="just"/>
            <a:endParaRPr lang="en-US" dirty="0"/>
          </a:p>
        </p:txBody>
      </p:sp>
    </p:spTree>
    <p:extLst>
      <p:ext uri="{BB962C8B-B14F-4D97-AF65-F5344CB8AC3E}">
        <p14:creationId xmlns:p14="http://schemas.microsoft.com/office/powerpoint/2010/main" val="1716729337"/>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6941" y="1350499"/>
            <a:ext cx="10480431" cy="369332"/>
          </a:xfrm>
          <a:prstGeom prst="rect">
            <a:avLst/>
          </a:prstGeom>
          <a:noFill/>
        </p:spPr>
        <p:txBody>
          <a:bodyPr wrap="square" rtlCol="0">
            <a:spAutoFit/>
          </a:bodyPr>
          <a:lstStyle/>
          <a:p>
            <a:pPr algn="just"/>
            <a:endParaRPr lang="en-US" dirty="0"/>
          </a:p>
        </p:txBody>
      </p:sp>
      <p:sp>
        <p:nvSpPr>
          <p:cNvPr id="6" name="Rectangle 5"/>
          <p:cNvSpPr/>
          <p:nvPr/>
        </p:nvSpPr>
        <p:spPr>
          <a:xfrm>
            <a:off x="1195754" y="907435"/>
            <a:ext cx="9551963" cy="507831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ctr"/>
            <a:r>
              <a:rPr lang="en-US" dirty="0"/>
              <a:t>PROFORMA “E</a:t>
            </a:r>
            <a:r>
              <a:rPr lang="en-US" dirty="0" smtClean="0"/>
              <a:t>”</a:t>
            </a:r>
            <a:endParaRPr lang="en-US" dirty="0"/>
          </a:p>
          <a:p>
            <a:pPr algn="ctr"/>
            <a:r>
              <a:rPr lang="en-US" dirty="0" smtClean="0"/>
              <a:t>IN THE COURT OF   CIVIL JUDGE-JUDICIAL MAGISTRATE </a:t>
            </a:r>
          </a:p>
          <a:p>
            <a:pPr algn="ctr"/>
            <a:r>
              <a:rPr lang="en-US" dirty="0" smtClean="0"/>
              <a:t>Civil </a:t>
            </a:r>
            <a:r>
              <a:rPr lang="en-US" dirty="0"/>
              <a:t>suit No.    </a:t>
            </a:r>
            <a:r>
              <a:rPr lang="en-US" dirty="0" smtClean="0"/>
              <a:t> of</a:t>
            </a:r>
            <a:endParaRPr lang="en-US" dirty="0"/>
          </a:p>
          <a:p>
            <a:pPr algn="ctr"/>
            <a:r>
              <a:rPr lang="en-US" dirty="0" smtClean="0"/>
              <a:t>VS</a:t>
            </a:r>
            <a:endParaRPr lang="en-US" dirty="0"/>
          </a:p>
          <a:p>
            <a:pPr algn="ctr"/>
            <a:r>
              <a:rPr lang="en-US" dirty="0"/>
              <a:t> (LIST OF PROPOSED EXHIBITS SUBMITTED BY THE PARTIES AT THE FIRST HEARING OF THE SUIT UNDER ORDER XIII)</a:t>
            </a:r>
          </a:p>
          <a:p>
            <a:endParaRPr lang="en-US" dirty="0"/>
          </a:p>
          <a:p>
            <a:endParaRPr lang="en-US" dirty="0"/>
          </a:p>
          <a:p>
            <a:endParaRPr lang="en-US" dirty="0"/>
          </a:p>
          <a:p>
            <a:endParaRPr lang="en-US" dirty="0"/>
          </a:p>
          <a:p>
            <a:endParaRPr lang="en-US" dirty="0"/>
          </a:p>
          <a:p>
            <a:endParaRPr lang="en-US" dirty="0"/>
          </a:p>
          <a:p>
            <a:endParaRPr lang="en-US" dirty="0" smtClean="0"/>
          </a:p>
          <a:p>
            <a:r>
              <a:rPr lang="en-US" dirty="0" smtClean="0"/>
              <a:t>Name(s</a:t>
            </a:r>
            <a:r>
              <a:rPr lang="en-US" dirty="0"/>
              <a:t>) of the plaintiff(s)_ /defendant(s)_ and their counsel(s)__________________________________________</a:t>
            </a:r>
          </a:p>
          <a:p>
            <a:r>
              <a:rPr lang="en-US" dirty="0"/>
              <a:t>signature of the plaintiff(s)_ _/defendant(s)_ and their counsel(s</a:t>
            </a:r>
            <a:r>
              <a:rPr lang="en-US" dirty="0" smtClean="0"/>
              <a:t>)_____________________________________________</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51366048"/>
              </p:ext>
            </p:extLst>
          </p:nvPr>
        </p:nvGraphicFramePr>
        <p:xfrm>
          <a:off x="3258502" y="2800545"/>
          <a:ext cx="5553075" cy="1059180"/>
        </p:xfrm>
        <a:graphic>
          <a:graphicData uri="http://schemas.openxmlformats.org/drawingml/2006/table">
            <a:tbl>
              <a:tblPr firstRow="1" firstCol="1" bandRow="1"/>
              <a:tblGrid>
                <a:gridCol w="1851025">
                  <a:extLst>
                    <a:ext uri="{9D8B030D-6E8A-4147-A177-3AD203B41FA5}">
                      <a16:colId xmlns="" xmlns:a16="http://schemas.microsoft.com/office/drawing/2014/main" val="2478895265"/>
                    </a:ext>
                  </a:extLst>
                </a:gridCol>
                <a:gridCol w="1851025">
                  <a:extLst>
                    <a:ext uri="{9D8B030D-6E8A-4147-A177-3AD203B41FA5}">
                      <a16:colId xmlns="" xmlns:a16="http://schemas.microsoft.com/office/drawing/2014/main" val="3987667393"/>
                    </a:ext>
                  </a:extLst>
                </a:gridCol>
                <a:gridCol w="1851025">
                  <a:extLst>
                    <a:ext uri="{9D8B030D-6E8A-4147-A177-3AD203B41FA5}">
                      <a16:colId xmlns="" xmlns:a16="http://schemas.microsoft.com/office/drawing/2014/main" val="3029241331"/>
                    </a:ext>
                  </a:extLst>
                </a:gridCol>
              </a:tblGrid>
              <a:tr h="262255">
                <a:tc gridSpan="3">
                  <a:txBody>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EXHIBIT LIST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526698996"/>
                  </a:ext>
                </a:extLst>
              </a:tr>
              <a:tr h="262255">
                <a:tc gridSpan="3">
                  <a:txBody>
                    <a:bodyPr/>
                    <a:lstStyle/>
                    <a:p>
                      <a:pPr marL="0" marR="0">
                        <a:spcBef>
                          <a:spcPts val="0"/>
                        </a:spcBef>
                        <a:spcAft>
                          <a:spcPts val="0"/>
                        </a:spcAft>
                      </a:pPr>
                      <a:r>
                        <a:rPr lang="en-US" sz="1400" b="1">
                          <a:effectLst/>
                          <a:latin typeface="Times New Roman" panose="02020603050405020304" pitchFamily="18" charset="0"/>
                          <a:ea typeface="Times New Roman" panose="02020603050405020304" pitchFamily="18" charset="0"/>
                        </a:rPr>
                        <a:t>PLAINTIFF             DEFENDANTS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967574030"/>
                  </a:ext>
                </a:extLst>
              </a:tr>
              <a:tr h="534670">
                <a:tc>
                  <a:txBody>
                    <a:bodyPr/>
                    <a:lstStyle/>
                    <a:p>
                      <a:pPr marL="0" marR="0">
                        <a:spcBef>
                          <a:spcPts val="0"/>
                        </a:spcBef>
                        <a:spcAft>
                          <a:spcPts val="0"/>
                        </a:spcAft>
                      </a:pPr>
                      <a:r>
                        <a:rPr lang="en-US" sz="1400" b="1" dirty="0">
                          <a:effectLst/>
                          <a:latin typeface="Times New Roman" panose="02020603050405020304" pitchFamily="18" charset="0"/>
                          <a:ea typeface="Times New Roman" panose="02020603050405020304" pitchFamily="18" charset="0"/>
                        </a:rPr>
                        <a:t>Serial No.</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effectLst/>
                          <a:latin typeface="Times New Roman" panose="02020603050405020304" pitchFamily="18" charset="0"/>
                          <a:ea typeface="Times New Roman" panose="02020603050405020304" pitchFamily="18" charset="0"/>
                        </a:rPr>
                        <a:t>Description of document(S)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spcBef>
                          <a:spcPts val="0"/>
                        </a:spcBef>
                        <a:spcAft>
                          <a:spcPts val="0"/>
                        </a:spcAft>
                      </a:pPr>
                      <a:r>
                        <a:rPr lang="en-US" sz="1400" b="1" dirty="0">
                          <a:effectLst/>
                          <a:latin typeface="Times New Roman" panose="02020603050405020304" pitchFamily="18" charset="0"/>
                          <a:ea typeface="Times New Roman" panose="02020603050405020304" pitchFamily="18" charset="0"/>
                        </a:rPr>
                        <a:t>EVIDENCE OF WHICH FACT(S)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67268157"/>
                  </a:ext>
                </a:extLst>
              </a:tr>
            </a:tbl>
          </a:graphicData>
        </a:graphic>
      </p:graphicFrame>
    </p:spTree>
    <p:extLst>
      <p:ext uri="{BB962C8B-B14F-4D97-AF65-F5344CB8AC3E}">
        <p14:creationId xmlns:p14="http://schemas.microsoft.com/office/powerpoint/2010/main" val="2574798575"/>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135873562"/>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285750" indent="-285750">
                        <a:buFont typeface="Wingdings" panose="05000000000000000000" pitchFamily="2" charset="2"/>
                        <a:buChar char="Ø"/>
                      </a:pPr>
                      <a:r>
                        <a:rPr lang="en-US" dirty="0" smtClean="0">
                          <a:solidFill>
                            <a:schemeClr val="tx1"/>
                          </a:solidFill>
                        </a:rPr>
                        <a:t>Summary Judgment Order XV-A</a:t>
                      </a:r>
                    </a:p>
                    <a:p>
                      <a:pPr marL="285750" indent="-285750">
                        <a:buFont typeface="Wingdings" panose="05000000000000000000" pitchFamily="2" charset="2"/>
                        <a:buChar char="Ø"/>
                      </a:pPr>
                      <a:r>
                        <a:rPr lang="en-US" dirty="0" smtClean="0">
                          <a:solidFill>
                            <a:schemeClr val="tx1"/>
                          </a:solidFill>
                        </a:rPr>
                        <a:t>Order XV-A</a:t>
                      </a:r>
                      <a:r>
                        <a:rPr lang="en-US" baseline="0" dirty="0" smtClean="0">
                          <a:solidFill>
                            <a:schemeClr val="tx1"/>
                          </a:solidFill>
                        </a:rPr>
                        <a:t> Rule 01, 03 and 04 (For parties application)</a:t>
                      </a:r>
                    </a:p>
                    <a:p>
                      <a:pPr marL="285750" indent="-285750">
                        <a:buFont typeface="Wingdings" panose="05000000000000000000" pitchFamily="2" charset="2"/>
                        <a:buChar char="Ø"/>
                      </a:pPr>
                      <a:r>
                        <a:rPr lang="en-US" baseline="0" dirty="0" smtClean="0">
                          <a:solidFill>
                            <a:schemeClr val="tx1"/>
                          </a:solidFill>
                        </a:rPr>
                        <a:t>Or XV-A Rule1 &amp; 04 Sub rule 3 for courts own initiative summary judgment</a:t>
                      </a:r>
                    </a:p>
                    <a:p>
                      <a:pPr marL="0" indent="0" algn="l">
                        <a:buFont typeface="Wingdings" panose="05000000000000000000" pitchFamily="2" charset="2"/>
                        <a:buNone/>
                      </a:pP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r>
                        <a:rPr lang="en-US" baseline="0" dirty="0" smtClean="0">
                          <a:solidFill>
                            <a:schemeClr val="tx1"/>
                          </a:solidFill>
                        </a:rPr>
                        <a:t>Annexure ..order slide</a:t>
                      </a:r>
                    </a:p>
                    <a:p>
                      <a:pPr marL="285750" indent="-285750">
                        <a:lnSpc>
                          <a:spcPct val="100000"/>
                        </a:lnSpc>
                        <a:buFont typeface="Wingdings" panose="05000000000000000000" pitchFamily="2" charset="2"/>
                        <a:buChar char="Ø"/>
                      </a:pPr>
                      <a:r>
                        <a:rPr lang="en-US" baseline="0" dirty="0" smtClean="0">
                          <a:solidFill>
                            <a:schemeClr val="tx1"/>
                          </a:solidFill>
                        </a:rPr>
                        <a:t>Annexure notice of summary judgment</a:t>
                      </a:r>
                    </a:p>
                    <a:p>
                      <a:pPr marL="285750" indent="-285750">
                        <a:lnSpc>
                          <a:spcPct val="100000"/>
                        </a:lnSpc>
                        <a:buFont typeface="Wingdings" panose="05000000000000000000" pitchFamily="2" charset="2"/>
                        <a:buChar char="Ø"/>
                      </a:pPr>
                      <a:r>
                        <a:rPr lang="en-US" baseline="0" dirty="0" smtClean="0">
                          <a:solidFill>
                            <a:schemeClr val="tx1"/>
                          </a:solidFill>
                        </a:rPr>
                        <a:t>Annexure Judgment slide</a:t>
                      </a:r>
                    </a:p>
                    <a:p>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r>
                        <a:rPr lang="en-US" baseline="0" dirty="0" smtClean="0">
                          <a:solidFill>
                            <a:schemeClr val="tx1"/>
                          </a:solidFill>
                        </a:rPr>
                        <a:t>Order-XII rule 06: </a:t>
                      </a:r>
                      <a:r>
                        <a:rPr lang="en-US" sz="1800" b="1" kern="1200" baseline="0" dirty="0" smtClean="0">
                          <a:solidFill>
                            <a:schemeClr val="tx1"/>
                          </a:solidFill>
                          <a:latin typeface="+mn-lt"/>
                          <a:ea typeface="+mn-ea"/>
                          <a:cs typeface="+mn-cs"/>
                        </a:rPr>
                        <a:t>Judgment on admissions. </a:t>
                      </a:r>
                    </a:p>
                    <a:p>
                      <a:pPr marL="285750" indent="-285750">
                        <a:lnSpc>
                          <a:spcPct val="200000"/>
                        </a:lnSpc>
                        <a:buFont typeface="Wingdings" panose="05000000000000000000" pitchFamily="2" charset="2"/>
                        <a:buChar char="Ø"/>
                      </a:pPr>
                      <a:r>
                        <a:rPr lang="en-US" baseline="0" dirty="0" smtClean="0">
                          <a:solidFill>
                            <a:schemeClr val="tx1"/>
                          </a:solidFill>
                        </a:rPr>
                        <a:t>Order XV: Parties not at issue</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83498103"/>
              </p:ext>
            </p:extLst>
          </p:nvPr>
        </p:nvGraphicFramePr>
        <p:xfrm>
          <a:off x="1109790" y="1041638"/>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Summary</a:t>
                      </a:r>
                      <a:r>
                        <a:rPr lang="en-US" sz="2800" b="1" kern="1200" baseline="0" dirty="0" smtClean="0">
                          <a:solidFill>
                            <a:schemeClr val="tx1"/>
                          </a:solidFill>
                          <a:latin typeface="+mn-lt"/>
                          <a:ea typeface="+mn-ea"/>
                          <a:cs typeface="+mn-cs"/>
                        </a:rPr>
                        <a:t> judgment</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307969838"/>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6661" y="951767"/>
            <a:ext cx="9975272" cy="47089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b="1" u="sng" dirty="0"/>
              <a:t>Or-</a:t>
            </a:r>
            <a:r>
              <a:rPr lang="en-US" b="1" u="sng" dirty="0" smtClean="0"/>
              <a:t>------00</a:t>
            </a:r>
            <a:endParaRPr lang="en-US" dirty="0"/>
          </a:p>
          <a:p>
            <a:r>
              <a:rPr lang="en-US" b="1" dirty="0" smtClean="0"/>
              <a:t>00.00.0000</a:t>
            </a:r>
            <a:endParaRPr lang="en-US" dirty="0"/>
          </a:p>
          <a:p>
            <a:r>
              <a:rPr lang="en-US" dirty="0"/>
              <a:t>Parties present. Case was fixed for discovery management and scheduling conference. Parties submitted that they have no further documents at the moment for exhibition as the record had already been annexed. However, perusal of pleadings and record available make it expedient for court to fix the case for </a:t>
            </a:r>
            <a:r>
              <a:rPr lang="en-US" sz="2400" b="1" dirty="0"/>
              <a:t>hearing of summary judgment</a:t>
            </a:r>
            <a:r>
              <a:rPr lang="en-US" dirty="0"/>
              <a:t>. Notices given to parties for submission and filing of affidavit citing particular parts of the documentary evidence filed with the court to support or oppose the same.</a:t>
            </a:r>
          </a:p>
          <a:p>
            <a:r>
              <a:rPr lang="en-US" dirty="0"/>
              <a:t>File to come up for filing of affidavit in respect of support or oppose the notices of summary judgment hearing on </a:t>
            </a:r>
            <a:r>
              <a:rPr lang="en-US" dirty="0" smtClean="0"/>
              <a:t>________________.</a:t>
            </a:r>
            <a:endParaRPr lang="en-US" dirty="0"/>
          </a:p>
          <a:p>
            <a:r>
              <a:rPr lang="en-US" b="1" dirty="0"/>
              <a:t>	</a:t>
            </a:r>
            <a:r>
              <a:rPr lang="en-US" b="1" i="1" dirty="0"/>
              <a:t>			</a:t>
            </a:r>
            <a:endParaRPr lang="en-US" dirty="0"/>
          </a:p>
          <a:p>
            <a:r>
              <a:rPr lang="en-US" b="1" i="1" dirty="0"/>
              <a:t> </a:t>
            </a:r>
            <a:endParaRPr lang="en-US" dirty="0"/>
          </a:p>
          <a:p>
            <a:r>
              <a:rPr lang="en-US" b="1" i="1" dirty="0"/>
              <a:t>			</a:t>
            </a:r>
            <a:endParaRPr lang="en-US" dirty="0"/>
          </a:p>
          <a:p>
            <a:r>
              <a:rPr lang="en-GB" b="1" cap="small" dirty="0" smtClean="0"/>
              <a:t>													</a:t>
            </a:r>
            <a:r>
              <a:rPr lang="en-US" dirty="0" smtClean="0"/>
              <a:t>Signature </a:t>
            </a:r>
            <a:r>
              <a:rPr lang="en-US" dirty="0"/>
              <a:t>&amp; Stamp of Presiding </a:t>
            </a:r>
            <a:r>
              <a:rPr lang="en-US" dirty="0" smtClean="0"/>
              <a:t>Officer</a:t>
            </a:r>
          </a:p>
          <a:p>
            <a:endParaRPr lang="en-US" dirty="0"/>
          </a:p>
          <a:p>
            <a:endParaRPr lang="en-US" dirty="0" smtClean="0"/>
          </a:p>
          <a:p>
            <a:endParaRPr lang="en-US" dirty="0"/>
          </a:p>
        </p:txBody>
      </p:sp>
    </p:spTree>
    <p:extLst>
      <p:ext uri="{BB962C8B-B14F-4D97-AF65-F5344CB8AC3E}">
        <p14:creationId xmlns:p14="http://schemas.microsoft.com/office/powerpoint/2010/main" val="2445022507"/>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3056" y="973722"/>
            <a:ext cx="9975272" cy="45243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u="sng" dirty="0" smtClean="0"/>
              <a:t>BEFORE THE COURT OF CIVIL JUDGE/JUDICIAL MAGISTRATE </a:t>
            </a:r>
            <a:endParaRPr lang="en-US" dirty="0" smtClean="0"/>
          </a:p>
          <a:p>
            <a:r>
              <a:rPr lang="en-US" i="1" dirty="0"/>
              <a:t> </a:t>
            </a:r>
            <a:endParaRPr lang="en-US" dirty="0"/>
          </a:p>
          <a:p>
            <a:r>
              <a:rPr lang="en-US" i="1" dirty="0"/>
              <a:t>	</a:t>
            </a:r>
            <a:endParaRPr lang="en-US" dirty="0"/>
          </a:p>
          <a:p>
            <a:pPr algn="ctr"/>
            <a:r>
              <a:rPr lang="en-US" i="1" dirty="0"/>
              <a:t>		</a:t>
            </a:r>
            <a:r>
              <a:rPr lang="en-US" dirty="0"/>
              <a:t>	  Vs	    </a:t>
            </a:r>
            <a:r>
              <a:rPr lang="en-US" i="1" dirty="0"/>
              <a:t> </a:t>
            </a:r>
            <a:endParaRPr lang="en-US" dirty="0"/>
          </a:p>
          <a:p>
            <a:r>
              <a:rPr lang="en-US" i="1" dirty="0"/>
              <a:t> </a:t>
            </a:r>
            <a:endParaRPr lang="en-US" dirty="0"/>
          </a:p>
          <a:p>
            <a:pPr algn="ctr"/>
            <a:r>
              <a:rPr lang="en-US" dirty="0"/>
              <a:t>         </a:t>
            </a:r>
            <a:r>
              <a:rPr lang="en-US" b="1" u="sng" dirty="0"/>
              <a:t>Notice of Summary Judgment Under Order XV-A Rule 4 Sub(Rule)3</a:t>
            </a:r>
            <a:endParaRPr lang="en-US" dirty="0"/>
          </a:p>
          <a:p>
            <a:r>
              <a:rPr lang="en-US" dirty="0"/>
              <a:t> </a:t>
            </a:r>
          </a:p>
          <a:p>
            <a:r>
              <a:rPr lang="en-US" i="1" dirty="0"/>
              <a:t> </a:t>
            </a:r>
            <a:endParaRPr lang="en-US" dirty="0"/>
          </a:p>
          <a:p>
            <a:r>
              <a:rPr lang="en-US" dirty="0"/>
              <a:t>Case titled above has been fixed for summary judgment hearing, therefore notice is hereby issued for filing/submission of affidavits for citing particular parts of the documentary evidence filed with the court to support or oppose the notice on ______________________.</a:t>
            </a:r>
          </a:p>
          <a:p>
            <a:r>
              <a:rPr lang="en-US" i="1" dirty="0"/>
              <a:t> </a:t>
            </a:r>
            <a:endParaRPr lang="en-US" dirty="0"/>
          </a:p>
          <a:p>
            <a:r>
              <a:rPr lang="en-US" i="1" dirty="0"/>
              <a:t> </a:t>
            </a:r>
            <a:endParaRPr lang="en-US" dirty="0"/>
          </a:p>
          <a:p>
            <a:r>
              <a:rPr lang="en-US" i="1" dirty="0"/>
              <a:t> </a:t>
            </a:r>
            <a:endParaRPr lang="en-US" dirty="0"/>
          </a:p>
          <a:p>
            <a:r>
              <a:rPr lang="en-US" i="1" dirty="0"/>
              <a:t> </a:t>
            </a:r>
            <a:r>
              <a:rPr lang="en-US" dirty="0"/>
              <a:t>	</a:t>
            </a:r>
            <a:r>
              <a:rPr lang="en-US" dirty="0" smtClean="0"/>
              <a:t>										</a:t>
            </a:r>
            <a:r>
              <a:rPr lang="en-US" dirty="0"/>
              <a:t>Signature &amp; Stamp of Presiding Officer</a:t>
            </a:r>
          </a:p>
          <a:p>
            <a:r>
              <a:rPr lang="en-US" dirty="0"/>
              <a:t> </a:t>
            </a:r>
          </a:p>
        </p:txBody>
      </p:sp>
    </p:spTree>
    <p:extLst>
      <p:ext uri="{BB962C8B-B14F-4D97-AF65-F5344CB8AC3E}">
        <p14:creationId xmlns:p14="http://schemas.microsoft.com/office/powerpoint/2010/main" val="3663499507"/>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154388436"/>
              </p:ext>
            </p:extLst>
          </p:nvPr>
        </p:nvGraphicFramePr>
        <p:xfrm>
          <a:off x="1071154" y="1593668"/>
          <a:ext cx="10071462" cy="4428309"/>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4428309">
                <a:tc>
                  <a:txBody>
                    <a:bodyPr/>
                    <a:lstStyle/>
                    <a:p>
                      <a:pPr marL="0" marR="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smtClean="0">
                          <a:solidFill>
                            <a:schemeClr val="tx1"/>
                          </a:solidFill>
                        </a:rPr>
                        <a:t>If no</a:t>
                      </a:r>
                      <a:r>
                        <a:rPr lang="en-US" baseline="0" dirty="0" smtClean="0">
                          <a:solidFill>
                            <a:schemeClr val="tx1"/>
                          </a:solidFill>
                        </a:rPr>
                        <a:t> summary judgment after 2</a:t>
                      </a:r>
                      <a:r>
                        <a:rPr lang="en-US" baseline="30000" dirty="0" smtClean="0">
                          <a:solidFill>
                            <a:schemeClr val="tx1"/>
                          </a:solidFill>
                        </a:rPr>
                        <a:t>nd</a:t>
                      </a:r>
                      <a:r>
                        <a:rPr lang="en-US" baseline="0" dirty="0" smtClean="0">
                          <a:solidFill>
                            <a:schemeClr val="tx1"/>
                          </a:solidFill>
                        </a:rPr>
                        <a:t> conference, frame issues as per Order IX-A Rule 05</a:t>
                      </a:r>
                    </a:p>
                    <a:p>
                      <a:pPr marL="0" indent="0" algn="l">
                        <a:buFont typeface="Wingdings" panose="05000000000000000000" pitchFamily="2" charset="2"/>
                        <a:buNone/>
                      </a:pP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r>
                        <a:rPr lang="en-US" baseline="0" dirty="0" smtClean="0">
                          <a:solidFill>
                            <a:schemeClr val="tx1"/>
                          </a:solidFill>
                        </a:rPr>
                        <a:t>Order XIV</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277132254"/>
              </p:ext>
            </p:extLst>
          </p:nvPr>
        </p:nvGraphicFramePr>
        <p:xfrm>
          <a:off x="1032517" y="1015880"/>
          <a:ext cx="10071462" cy="560494"/>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560494">
                <a:tc>
                  <a:txBody>
                    <a:bodyPr/>
                    <a:lstStyle/>
                    <a:p>
                      <a:pPr algn="ctr"/>
                      <a:r>
                        <a:rPr lang="en-US" sz="2800" dirty="0" smtClean="0">
                          <a:solidFill>
                            <a:schemeClr val="tx1"/>
                          </a:solidFill>
                        </a:rPr>
                        <a:t>Case Management</a:t>
                      </a:r>
                      <a:r>
                        <a:rPr lang="en-US" sz="2800" baseline="0" dirty="0" smtClean="0">
                          <a:solidFill>
                            <a:schemeClr val="tx1"/>
                          </a:solidFill>
                        </a:rPr>
                        <a:t> </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issues</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215217684"/>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682155848"/>
              </p:ext>
            </p:extLst>
          </p:nvPr>
        </p:nvGraphicFramePr>
        <p:xfrm>
          <a:off x="1045398" y="2327563"/>
          <a:ext cx="10071462" cy="3491731"/>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853646338"/>
                    </a:ext>
                  </a:extLst>
                </a:gridCol>
                <a:gridCol w="3357154">
                  <a:extLst>
                    <a:ext uri="{9D8B030D-6E8A-4147-A177-3AD203B41FA5}">
                      <a16:colId xmlns="" xmlns:a16="http://schemas.microsoft.com/office/drawing/2014/main" val="3404438072"/>
                    </a:ext>
                  </a:extLst>
                </a:gridCol>
                <a:gridCol w="3357154">
                  <a:extLst>
                    <a:ext uri="{9D8B030D-6E8A-4147-A177-3AD203B41FA5}">
                      <a16:colId xmlns="" xmlns:a16="http://schemas.microsoft.com/office/drawing/2014/main" val="4015777435"/>
                    </a:ext>
                  </a:extLst>
                </a:gridCol>
              </a:tblGrid>
              <a:tr h="3491731">
                <a:tc>
                  <a:txBody>
                    <a:bodyPr/>
                    <a:lstStyle/>
                    <a:p>
                      <a:pPr marL="0" indent="0" algn="l">
                        <a:buFont typeface="Wingdings" panose="05000000000000000000" pitchFamily="2" charset="2"/>
                        <a:buNone/>
                      </a:pPr>
                      <a:endParaRPr lang="en-US" dirty="0" smtClean="0">
                        <a:solidFill>
                          <a:schemeClr val="tx1"/>
                        </a:solidFill>
                      </a:endParaRPr>
                    </a:p>
                    <a:p>
                      <a:pPr marL="285750" indent="-285750" algn="l">
                        <a:buFont typeface="Wingdings" panose="05000000000000000000" pitchFamily="2" charset="2"/>
                        <a:buChar char="Ø"/>
                      </a:pPr>
                      <a:r>
                        <a:rPr lang="en-US" dirty="0" smtClean="0">
                          <a:solidFill>
                            <a:schemeClr val="tx1"/>
                          </a:solidFill>
                        </a:rPr>
                        <a:t>3</a:t>
                      </a:r>
                      <a:r>
                        <a:rPr lang="en-US" baseline="30000" dirty="0" smtClean="0">
                          <a:solidFill>
                            <a:schemeClr val="tx1"/>
                          </a:solidFill>
                        </a:rPr>
                        <a:t>rd</a:t>
                      </a:r>
                      <a:r>
                        <a:rPr lang="en-US" dirty="0" smtClean="0">
                          <a:solidFill>
                            <a:schemeClr val="tx1"/>
                          </a:solidFill>
                        </a:rPr>
                        <a:t> Case Management</a:t>
                      </a:r>
                      <a:r>
                        <a:rPr lang="en-US" baseline="0" dirty="0" smtClean="0">
                          <a:solidFill>
                            <a:schemeClr val="tx1"/>
                          </a:solidFill>
                        </a:rPr>
                        <a:t> and Scheduling Conference for Trail Management and Scheduling order</a:t>
                      </a:r>
                    </a:p>
                    <a:p>
                      <a:pPr marL="285750" indent="-285750" algn="l">
                        <a:buFont typeface="Wingdings" panose="05000000000000000000" pitchFamily="2" charset="2"/>
                        <a:buChar char="Ø"/>
                      </a:pPr>
                      <a:r>
                        <a:rPr lang="en-US" baseline="0" dirty="0" smtClean="0">
                          <a:solidFill>
                            <a:schemeClr val="tx1"/>
                          </a:solidFill>
                        </a:rPr>
                        <a:t>Order IX-A Rule 04 CPC</a:t>
                      </a: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endParaRPr lang="en-US" dirty="0" smtClean="0">
                        <a:solidFill>
                          <a:schemeClr val="tx1"/>
                        </a:solidFill>
                      </a:endParaRPr>
                    </a:p>
                    <a:p>
                      <a:pPr marL="285750" indent="-285750">
                        <a:buFont typeface="Wingdings" panose="05000000000000000000" pitchFamily="2" charset="2"/>
                        <a:buChar char="Ø"/>
                      </a:pPr>
                      <a:r>
                        <a:rPr lang="en-US" dirty="0" smtClean="0">
                          <a:solidFill>
                            <a:schemeClr val="tx1"/>
                          </a:solidFill>
                        </a:rPr>
                        <a:t>On</a:t>
                      </a:r>
                      <a:r>
                        <a:rPr lang="en-US" baseline="0" dirty="0" smtClean="0">
                          <a:solidFill>
                            <a:schemeClr val="tx1"/>
                          </a:solidFill>
                        </a:rPr>
                        <a:t> date of issues framed order for 3</a:t>
                      </a:r>
                      <a:r>
                        <a:rPr lang="en-US" baseline="30000" dirty="0" smtClean="0">
                          <a:solidFill>
                            <a:schemeClr val="tx1"/>
                          </a:solidFill>
                        </a:rPr>
                        <a:t>rd</a:t>
                      </a:r>
                      <a:r>
                        <a:rPr lang="en-US" baseline="0" dirty="0" smtClean="0">
                          <a:solidFill>
                            <a:schemeClr val="tx1"/>
                          </a:solidFill>
                        </a:rPr>
                        <a:t> Conference</a:t>
                      </a:r>
                    </a:p>
                    <a:p>
                      <a:pPr marL="285750" indent="-285750">
                        <a:buFont typeface="Wingdings" panose="05000000000000000000" pitchFamily="2" charset="2"/>
                        <a:buChar char="Ø"/>
                      </a:pPr>
                      <a:r>
                        <a:rPr lang="en-US" baseline="0" dirty="0" smtClean="0">
                          <a:solidFill>
                            <a:schemeClr val="tx1"/>
                          </a:solidFill>
                        </a:rPr>
                        <a:t> Proforma / Notice C, F1, F2 &amp; G</a:t>
                      </a:r>
                    </a:p>
                    <a:p>
                      <a:pPr marL="285750" indent="-285750">
                        <a:buFont typeface="Wingdings" panose="05000000000000000000" pitchFamily="2" charset="2"/>
                        <a:buChar char="Ø"/>
                      </a:pPr>
                      <a:r>
                        <a:rPr lang="en-US" baseline="0" dirty="0" smtClean="0">
                          <a:solidFill>
                            <a:schemeClr val="tx1"/>
                          </a:solidFill>
                        </a:rPr>
                        <a:t>Provision Trial is one year from here</a:t>
                      </a:r>
                      <a:endParaRPr lang="en-US" dirty="0" smtClean="0">
                        <a:solidFill>
                          <a:schemeClr val="tx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00000"/>
                        </a:lnSpc>
                        <a:buFont typeface="Wingdings" panose="05000000000000000000" pitchFamily="2" charset="2"/>
                        <a:buChar char="Ø"/>
                      </a:pPr>
                      <a:endParaRPr lang="en-US" baseline="0" dirty="0" smtClean="0">
                        <a:solidFill>
                          <a:schemeClr val="tx1"/>
                        </a:solidFill>
                      </a:endParaRPr>
                    </a:p>
                    <a:p>
                      <a:pPr marL="285750" indent="-285750">
                        <a:lnSpc>
                          <a:spcPct val="100000"/>
                        </a:lnSpc>
                        <a:buFont typeface="Wingdings" panose="05000000000000000000" pitchFamily="2" charset="2"/>
                        <a:buChar char="Ø"/>
                      </a:pPr>
                      <a:r>
                        <a:rPr lang="en-US" baseline="0" dirty="0" smtClean="0">
                          <a:solidFill>
                            <a:schemeClr val="tx1"/>
                          </a:solidFill>
                        </a:rPr>
                        <a:t>As Order XVI Rule 1 Order XVI Rule 10</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45170398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473558853"/>
              </p:ext>
            </p:extLst>
          </p:nvPr>
        </p:nvGraphicFramePr>
        <p:xfrm>
          <a:off x="1045398" y="955963"/>
          <a:ext cx="10071462" cy="1371600"/>
        </p:xfrm>
        <a:graphic>
          <a:graphicData uri="http://schemas.openxmlformats.org/drawingml/2006/table">
            <a:tbl>
              <a:tblPr firstRow="1" bandRow="1">
                <a:tableStyleId>{5C22544A-7EE6-4342-B048-85BDC9FD1C3A}</a:tableStyleId>
              </a:tblPr>
              <a:tblGrid>
                <a:gridCol w="3357154">
                  <a:extLst>
                    <a:ext uri="{9D8B030D-6E8A-4147-A177-3AD203B41FA5}">
                      <a16:colId xmlns="" xmlns:a16="http://schemas.microsoft.com/office/drawing/2014/main" val="142568572"/>
                    </a:ext>
                  </a:extLst>
                </a:gridCol>
                <a:gridCol w="3357154">
                  <a:extLst>
                    <a:ext uri="{9D8B030D-6E8A-4147-A177-3AD203B41FA5}">
                      <a16:colId xmlns="" xmlns:a16="http://schemas.microsoft.com/office/drawing/2014/main" val="3370250461"/>
                    </a:ext>
                  </a:extLst>
                </a:gridCol>
                <a:gridCol w="3357154">
                  <a:extLst>
                    <a:ext uri="{9D8B030D-6E8A-4147-A177-3AD203B41FA5}">
                      <a16:colId xmlns="" xmlns:a16="http://schemas.microsoft.com/office/drawing/2014/main" val="1566515432"/>
                    </a:ext>
                  </a:extLst>
                </a:gridCol>
              </a:tblGrid>
              <a:tr h="991488">
                <a:tc>
                  <a:txBody>
                    <a:bodyPr/>
                    <a:lstStyle/>
                    <a:p>
                      <a:pPr algn="ctr"/>
                      <a:r>
                        <a:rPr lang="en-US" sz="2800" dirty="0" smtClean="0">
                          <a:solidFill>
                            <a:schemeClr val="tx1"/>
                          </a:solidFill>
                        </a:rPr>
                        <a:t>Case Management</a:t>
                      </a:r>
                      <a:r>
                        <a:rPr lang="en-US" sz="2800" baseline="0" dirty="0" smtClean="0">
                          <a:solidFill>
                            <a:schemeClr val="tx1"/>
                          </a:solidFill>
                        </a:rPr>
                        <a:t> Started</a:t>
                      </a:r>
                      <a:endParaRPr lang="en-US" sz="2800" dirty="0">
                        <a:solidFill>
                          <a:schemeClr val="tx1"/>
                        </a:solidFill>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3</a:t>
                      </a:r>
                      <a:r>
                        <a:rPr lang="en-US" sz="2800" b="1" kern="1200" baseline="30000" dirty="0" smtClean="0">
                          <a:solidFill>
                            <a:schemeClr val="tx1"/>
                          </a:solidFill>
                          <a:latin typeface="+mn-lt"/>
                          <a:ea typeface="+mn-ea"/>
                          <a:cs typeface="+mn-cs"/>
                        </a:rPr>
                        <a:t>rd</a:t>
                      </a:r>
                      <a:r>
                        <a:rPr lang="en-US" sz="2800" b="1" kern="1200" dirty="0" smtClean="0">
                          <a:solidFill>
                            <a:schemeClr val="tx1"/>
                          </a:solidFill>
                          <a:latin typeface="+mn-lt"/>
                          <a:ea typeface="+mn-ea"/>
                          <a:cs typeface="+mn-cs"/>
                        </a:rPr>
                        <a:t> case management</a:t>
                      </a:r>
                    </a:p>
                    <a:p>
                      <a:pPr algn="ctr"/>
                      <a:r>
                        <a:rPr lang="en-US" sz="2800" b="1" kern="1200" dirty="0" smtClean="0">
                          <a:solidFill>
                            <a:schemeClr val="tx1"/>
                          </a:solidFill>
                          <a:latin typeface="+mn-lt"/>
                          <a:ea typeface="+mn-ea"/>
                          <a:cs typeface="+mn-cs"/>
                        </a:rPr>
                        <a:t>Trial management</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en-US" sz="2800" b="1" kern="1200" dirty="0" smtClean="0">
                          <a:solidFill>
                            <a:schemeClr val="tx1"/>
                          </a:solidFill>
                          <a:latin typeface="+mn-lt"/>
                          <a:ea typeface="+mn-ea"/>
                          <a:cs typeface="+mn-cs"/>
                        </a:rPr>
                        <a:t>CPC</a:t>
                      </a:r>
                      <a:endParaRPr lang="en-US" sz="2800" b="1" kern="1200" dirty="0">
                        <a:solidFill>
                          <a:schemeClr val="tx1"/>
                        </a:solidFill>
                        <a:latin typeface="+mn-lt"/>
                        <a:ea typeface="+mn-ea"/>
                        <a:cs typeface="+mn-cs"/>
                      </a:endParaRPr>
                    </a:p>
                  </a:txBody>
                  <a:tcPr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975377531"/>
                  </a:ext>
                </a:extLst>
              </a:tr>
            </a:tbl>
          </a:graphicData>
        </a:graphic>
      </p:graphicFrame>
    </p:spTree>
    <p:extLst>
      <p:ext uri="{BB962C8B-B14F-4D97-AF65-F5344CB8AC3E}">
        <p14:creationId xmlns:p14="http://schemas.microsoft.com/office/powerpoint/2010/main" val="386811578"/>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3551" y="692368"/>
            <a:ext cx="10086535" cy="557075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2400" b="1" dirty="0"/>
              <a:t>ORDER </a:t>
            </a:r>
            <a:r>
              <a:rPr lang="en-US" sz="2400" b="1" dirty="0" smtClean="0"/>
              <a:t>XVI RULE 01</a:t>
            </a:r>
            <a:endParaRPr lang="en-US" sz="2400" b="1" dirty="0"/>
          </a:p>
          <a:p>
            <a:r>
              <a:rPr lang="en-US" sz="2400" b="1" dirty="0" smtClean="0"/>
              <a:t>Summons </a:t>
            </a:r>
            <a:r>
              <a:rPr lang="en-US" sz="2400" b="1" dirty="0"/>
              <a:t>to attend to give evidence or produce documents</a:t>
            </a:r>
            <a:r>
              <a:rPr lang="en-US" sz="2400" dirty="0"/>
              <a:t>.__ </a:t>
            </a:r>
            <a:endParaRPr lang="en-US" sz="2400" dirty="0" smtClean="0"/>
          </a:p>
          <a:p>
            <a:pPr marL="457200" indent="-457200" algn="just">
              <a:buFont typeface="+mj-lt"/>
              <a:buAutoNum type="arabicParenR"/>
            </a:pPr>
            <a:r>
              <a:rPr lang="en-US" sz="2200" dirty="0" smtClean="0"/>
              <a:t>Not </a:t>
            </a:r>
            <a:r>
              <a:rPr lang="en-US" sz="2200" dirty="0"/>
              <a:t>later than seven </a:t>
            </a:r>
            <a:r>
              <a:rPr lang="en-US" sz="2200" dirty="0" smtClean="0"/>
              <a:t>days after </a:t>
            </a:r>
            <a:r>
              <a:rPr lang="en-US" sz="2200" dirty="0"/>
              <a:t>the settlement of issues, the parties shall present in Court a 2[certificate of readiness to </a:t>
            </a:r>
            <a:r>
              <a:rPr lang="en-US" sz="2200" dirty="0" smtClean="0"/>
              <a:t>produce evidence</a:t>
            </a:r>
            <a:r>
              <a:rPr lang="en-US" sz="2200" dirty="0"/>
              <a:t>, along with a] list of witnesses whom they propose to call or produce either to </a:t>
            </a:r>
            <a:r>
              <a:rPr lang="en-US" sz="2200" dirty="0" smtClean="0"/>
              <a:t>give evidence </a:t>
            </a:r>
            <a:r>
              <a:rPr lang="en-US" sz="2200" dirty="0"/>
              <a:t>or to produce documents</a:t>
            </a:r>
            <a:r>
              <a:rPr lang="en-US" sz="2200" dirty="0" smtClean="0"/>
              <a:t>.</a:t>
            </a:r>
          </a:p>
          <a:p>
            <a:pPr marL="457200" indent="-457200" algn="just">
              <a:buFont typeface="+mj-lt"/>
              <a:buAutoNum type="arabicParenR"/>
            </a:pPr>
            <a:r>
              <a:rPr lang="en-US" sz="2200" dirty="0" smtClean="0"/>
              <a:t>A </a:t>
            </a:r>
            <a:r>
              <a:rPr lang="en-US" sz="2200" dirty="0"/>
              <a:t>party shall not be permitted to call or produce witnesses other than </a:t>
            </a:r>
            <a:r>
              <a:rPr lang="en-US" sz="2200" dirty="0" smtClean="0"/>
              <a:t>those contained </a:t>
            </a:r>
            <a:r>
              <a:rPr lang="en-US" sz="2200" dirty="0"/>
              <a:t>in </a:t>
            </a:r>
            <a:r>
              <a:rPr lang="en-US" sz="2200" dirty="0" smtClean="0"/>
              <a:t>the said </a:t>
            </a:r>
            <a:r>
              <a:rPr lang="en-US" sz="2200" dirty="0"/>
              <a:t>list, except with the permission of the Court and after showing good cause for the omission </a:t>
            </a:r>
            <a:r>
              <a:rPr lang="en-US" sz="2200" dirty="0" smtClean="0"/>
              <a:t>the said </a:t>
            </a:r>
            <a:r>
              <a:rPr lang="en-US" sz="2200" dirty="0"/>
              <a:t>witnesses from the list; and the Court grants such permission, it shall record reasons for so doing.</a:t>
            </a:r>
          </a:p>
          <a:p>
            <a:pPr marL="457200" indent="-457200" algn="just">
              <a:buFont typeface="+mj-lt"/>
              <a:buAutoNum type="arabicParenR"/>
            </a:pPr>
            <a:r>
              <a:rPr lang="en-US" sz="2200" dirty="0" smtClean="0"/>
              <a:t>On </a:t>
            </a:r>
            <a:r>
              <a:rPr lang="en-US" sz="2200" dirty="0"/>
              <a:t>application to the Court or such officer as it appoints in this behalf, the parties may </a:t>
            </a:r>
            <a:r>
              <a:rPr lang="en-US" sz="2200" dirty="0" smtClean="0"/>
              <a:t>obtain summons </a:t>
            </a:r>
            <a:r>
              <a:rPr lang="en-US" sz="2200" dirty="0"/>
              <a:t>for persons whose attendance is required in Court :</a:t>
            </a:r>
          </a:p>
          <a:p>
            <a:pPr algn="just"/>
            <a:r>
              <a:rPr lang="en-US" sz="2200" dirty="0"/>
              <a:t>Provided that no summons shall be issued for service on a person under rule 8 unless an </a:t>
            </a:r>
            <a:r>
              <a:rPr lang="en-US" sz="2200" dirty="0" smtClean="0"/>
              <a:t>application in </a:t>
            </a:r>
            <a:r>
              <a:rPr lang="en-US" sz="2200" dirty="0"/>
              <a:t>that behalf is made not later than fourteen days prior to the date fixed for the hearing of the suit </a:t>
            </a:r>
            <a:r>
              <a:rPr lang="en-US" sz="2200" dirty="0" smtClean="0"/>
              <a:t>and the </a:t>
            </a:r>
            <a:r>
              <a:rPr lang="en-US" sz="2200" dirty="0"/>
              <a:t>necessary expenses for the summoning of such person are deposited]</a:t>
            </a: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2874" y="1167618"/>
            <a:ext cx="10195454" cy="424731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endParaRPr lang="en-US" b="1" u="sng" dirty="0" smtClean="0"/>
          </a:p>
          <a:p>
            <a:r>
              <a:rPr lang="en-US" b="1" u="sng" dirty="0" smtClean="0"/>
              <a:t>Or-------00</a:t>
            </a:r>
            <a:endParaRPr lang="en-US" dirty="0"/>
          </a:p>
          <a:p>
            <a:r>
              <a:rPr lang="en-US" b="1" dirty="0" smtClean="0"/>
              <a:t>00.00.0000</a:t>
            </a:r>
          </a:p>
          <a:p>
            <a:r>
              <a:rPr lang="en-US" b="1" dirty="0"/>
              <a:t>	</a:t>
            </a:r>
            <a:r>
              <a:rPr lang="en-US" b="1" dirty="0" smtClean="0"/>
              <a:t>	</a:t>
            </a:r>
            <a:r>
              <a:rPr lang="en-US" dirty="0" smtClean="0"/>
              <a:t>Parties </a:t>
            </a:r>
            <a:r>
              <a:rPr lang="en-US" dirty="0"/>
              <a:t>present. Issues were framed today. As per order IX-A Rule 4 (Order IX-A Rule 1 sub rule 3) CPC trial Management and Scheduling conference is fixed to be held on ________________ at 08:30 hours to make settlement, exchange list of witnesses, submit certificate of readiness and to fix a schedule/time table to proceed the trial of case. Proforma C, F-1, F-2 and G provided to parties as per fifth schedule of civil procedure code.</a:t>
            </a:r>
          </a:p>
          <a:p>
            <a:r>
              <a:rPr lang="en-US" b="1" dirty="0"/>
              <a:t>		</a:t>
            </a:r>
            <a:r>
              <a:rPr lang="en-US" dirty="0"/>
              <a:t> File to come up for above mentioned trial management and scheduling conference </a:t>
            </a:r>
            <a:r>
              <a:rPr lang="en-US" dirty="0" smtClean="0"/>
              <a:t>on ___________________</a:t>
            </a:r>
          </a:p>
          <a:p>
            <a:endParaRPr lang="en-US" dirty="0" smtClean="0"/>
          </a:p>
          <a:p>
            <a:r>
              <a:rPr lang="en-US" b="1" dirty="0" smtClean="0"/>
              <a:t>													</a:t>
            </a:r>
            <a:r>
              <a:rPr lang="en-US" dirty="0" smtClean="0"/>
              <a:t>Signature </a:t>
            </a:r>
            <a:r>
              <a:rPr lang="en-US" dirty="0"/>
              <a:t>&amp; Stamp of Presiding </a:t>
            </a:r>
            <a:r>
              <a:rPr lang="en-US" dirty="0" smtClean="0"/>
              <a:t>Officer</a:t>
            </a:r>
          </a:p>
          <a:p>
            <a:endParaRPr lang="en-US" dirty="0"/>
          </a:p>
          <a:p>
            <a:endParaRPr lang="en-US" dirty="0" smtClean="0"/>
          </a:p>
          <a:p>
            <a:endParaRPr lang="en-US" dirty="0"/>
          </a:p>
        </p:txBody>
      </p:sp>
    </p:spTree>
    <p:extLst>
      <p:ext uri="{BB962C8B-B14F-4D97-AF65-F5344CB8AC3E}">
        <p14:creationId xmlns:p14="http://schemas.microsoft.com/office/powerpoint/2010/main" val="3262542728"/>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8982" y="942695"/>
            <a:ext cx="10474036" cy="495520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dirty="0"/>
              <a:t> PROFORMA “C”</a:t>
            </a:r>
            <a:endParaRPr lang="en-US" dirty="0"/>
          </a:p>
          <a:p>
            <a:pPr algn="ctr"/>
            <a:r>
              <a:rPr lang="en-US" u="sng" dirty="0" smtClean="0"/>
              <a:t>IN THE COURT OF CIVIL JUDGE/JUDICIAL MAGISTRATE</a:t>
            </a:r>
            <a:endParaRPr lang="en-US" dirty="0" smtClean="0"/>
          </a:p>
          <a:p>
            <a:pPr algn="ctr"/>
            <a:r>
              <a:rPr lang="en-US" b="1" dirty="0" smtClean="0"/>
              <a:t>Civil </a:t>
            </a:r>
            <a:r>
              <a:rPr lang="en-US" b="1" dirty="0"/>
              <a:t>suit No</a:t>
            </a:r>
            <a:r>
              <a:rPr lang="en-US" b="1" dirty="0" smtClean="0"/>
              <a:t>.</a:t>
            </a:r>
          </a:p>
          <a:p>
            <a:pPr algn="ctr"/>
            <a:r>
              <a:rPr lang="en-US" b="1" dirty="0" smtClean="0"/>
              <a:t> VS </a:t>
            </a:r>
          </a:p>
          <a:p>
            <a:pPr algn="ctr"/>
            <a:r>
              <a:rPr lang="en-US" b="1" dirty="0" smtClean="0"/>
              <a:t>(</a:t>
            </a:r>
            <a:r>
              <a:rPr lang="en-US" b="1" dirty="0"/>
              <a:t>Notice for Trial Management and Scheduling Conference)</a:t>
            </a:r>
            <a:endParaRPr lang="en-US" dirty="0"/>
          </a:p>
          <a:p>
            <a:r>
              <a:rPr lang="en-US" b="1" dirty="0"/>
              <a:t>		</a:t>
            </a:r>
            <a:r>
              <a:rPr lang="en-US" sz="1400" dirty="0"/>
              <a:t>WHEREAS the above mentioned suit is pending disposal in this court, take notice that the undersigned shall hold </a:t>
            </a:r>
            <a:r>
              <a:rPr lang="en-US" sz="1400" b="1" i="1" dirty="0"/>
              <a:t>Trial Management and Scheduling Conference on ____________ at </a:t>
            </a:r>
            <a:r>
              <a:rPr lang="en-US" sz="1400" b="1" i="1" dirty="0" smtClean="0"/>
              <a:t>08:30 </a:t>
            </a:r>
            <a:r>
              <a:rPr lang="en-US" sz="1400" b="1" i="1" dirty="0"/>
              <a:t>hours</a:t>
            </a:r>
            <a:r>
              <a:rPr lang="en-US" sz="1400" dirty="0"/>
              <a:t>. The conference shall be attended by either the parties in person, or through their counsel fully authorized on their behalf and acquainted with the nature and basis of their claims.  The conference shall be conducted on the following agenda items:</a:t>
            </a:r>
          </a:p>
          <a:p>
            <a:pPr lvl="0"/>
            <a:r>
              <a:rPr lang="en-US" sz="1400" dirty="0"/>
              <a:t>Bothe parties will be required to inform the court that they have gone through each other’s pleadings and are aware of the nature and basis of each other claim.</a:t>
            </a:r>
          </a:p>
          <a:p>
            <a:pPr lvl="0"/>
            <a:r>
              <a:rPr lang="en-US" sz="1400" dirty="0"/>
              <a:t>Both the parties will be required to present and exchange the list of witnesses, which they intend to produce in the court,  either to give evidence or to produce documents, on the prescribed </a:t>
            </a:r>
            <a:r>
              <a:rPr lang="en-US" sz="1400" dirty="0" err="1"/>
              <a:t>proforma</a:t>
            </a:r>
            <a:r>
              <a:rPr lang="en-US" sz="1400" dirty="0"/>
              <a:t> F1 &amp; F2.</a:t>
            </a:r>
          </a:p>
          <a:p>
            <a:pPr lvl="0"/>
            <a:r>
              <a:rPr lang="en-US" sz="1400" dirty="0"/>
              <a:t>Both the parties will be required to tender certificate of readiness, to produce their witnesses and documents in the court, through </a:t>
            </a:r>
            <a:r>
              <a:rPr lang="en-US" sz="1400" dirty="0" err="1"/>
              <a:t>proforma</a:t>
            </a:r>
            <a:r>
              <a:rPr lang="en-US" sz="1400" dirty="0"/>
              <a:t> G.</a:t>
            </a:r>
          </a:p>
          <a:p>
            <a:pPr lvl="0"/>
            <a:r>
              <a:rPr lang="en-US" sz="1400" dirty="0"/>
              <a:t>The parties will be required to give a schedule/time table, within which, they would be bound to present their evidence and cross examined each other’s witnesses.</a:t>
            </a:r>
          </a:p>
          <a:p>
            <a:pPr lvl="0"/>
            <a:r>
              <a:rPr lang="en-US" sz="1400" dirty="0"/>
              <a:t>Both the parties will be required to discover the chance of settlement and inform the court about the intended mode of settlement.</a:t>
            </a:r>
          </a:p>
          <a:p>
            <a:r>
              <a:rPr lang="en-US" dirty="0"/>
              <a:t> </a:t>
            </a:r>
          </a:p>
          <a:p>
            <a:r>
              <a:rPr lang="en-US" dirty="0"/>
              <a:t> </a:t>
            </a:r>
          </a:p>
          <a:p>
            <a:r>
              <a:rPr lang="en-US" b="1" dirty="0"/>
              <a:t>        </a:t>
            </a:r>
            <a:r>
              <a:rPr lang="en-US" b="1" dirty="0" smtClean="0"/>
              <a:t>											</a:t>
            </a:r>
            <a:r>
              <a:rPr lang="en-US" dirty="0"/>
              <a:t>Signature &amp; Stamp of Presiding Officer</a:t>
            </a: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35267"/>
            <a:ext cx="10307782" cy="141577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dirty="0"/>
              <a:t>PROFORMA “F-I”</a:t>
            </a:r>
            <a:endParaRPr lang="en-US" dirty="0"/>
          </a:p>
          <a:p>
            <a:pPr algn="ctr"/>
            <a:r>
              <a:rPr lang="en-US" b="1" dirty="0" smtClean="0"/>
              <a:t>IN THE COURT OF   CIVIL JUDGE/JUDICIAL MAGISTRATE </a:t>
            </a:r>
          </a:p>
          <a:p>
            <a:pPr algn="ctr"/>
            <a:r>
              <a:rPr lang="en-US" b="1" dirty="0" smtClean="0"/>
              <a:t>Civil </a:t>
            </a:r>
            <a:r>
              <a:rPr lang="en-US" b="1" dirty="0"/>
              <a:t>suit No</a:t>
            </a:r>
            <a:r>
              <a:rPr lang="en-US" b="1" dirty="0" smtClean="0"/>
              <a:t>.</a:t>
            </a:r>
            <a:endParaRPr lang="en-US" dirty="0"/>
          </a:p>
          <a:p>
            <a:pPr algn="ctr"/>
            <a:r>
              <a:rPr lang="en-US" sz="1600" b="1" dirty="0" smtClean="0"/>
              <a:t>VS</a:t>
            </a:r>
            <a:endParaRPr lang="en-US" sz="1600" dirty="0"/>
          </a:p>
          <a:p>
            <a:r>
              <a:rPr lang="en-US" sz="1600" b="1" dirty="0"/>
              <a:t> </a:t>
            </a:r>
            <a:r>
              <a:rPr lang="en-US" sz="1600" b="1" dirty="0" smtClean="0"/>
              <a:t>(</a:t>
            </a:r>
            <a:r>
              <a:rPr lang="en-US" sz="1600" b="1" dirty="0"/>
              <a:t>LIST OF WITNESSES AND DOCUMENTS TENDERED BY THE   PARTIES UNDER ORDER XVI CPC)</a:t>
            </a:r>
            <a:endParaRPr lang="en-US" sz="1600" dirty="0"/>
          </a:p>
        </p:txBody>
      </p:sp>
      <p:graphicFrame>
        <p:nvGraphicFramePr>
          <p:cNvPr id="3" name="Table 2"/>
          <p:cNvGraphicFramePr>
            <a:graphicFrameLocks noGrp="1"/>
          </p:cNvGraphicFramePr>
          <p:nvPr>
            <p:extLst>
              <p:ext uri="{D42A27DB-BD31-4B8C-83A1-F6EECF244321}">
                <p14:modId xmlns:p14="http://schemas.microsoft.com/office/powerpoint/2010/main" val="3500275588"/>
              </p:ext>
            </p:extLst>
          </p:nvPr>
        </p:nvGraphicFramePr>
        <p:xfrm>
          <a:off x="2578184" y="2151039"/>
          <a:ext cx="6755130" cy="2670048"/>
        </p:xfrm>
        <a:graphic>
          <a:graphicData uri="http://schemas.openxmlformats.org/drawingml/2006/table">
            <a:tbl>
              <a:tblPr firstRow="1" firstCol="1" bandRow="1"/>
              <a:tblGrid>
                <a:gridCol w="467995">
                  <a:extLst>
                    <a:ext uri="{9D8B030D-6E8A-4147-A177-3AD203B41FA5}">
                      <a16:colId xmlns="" xmlns:a16="http://schemas.microsoft.com/office/drawing/2014/main" val="880736107"/>
                    </a:ext>
                  </a:extLst>
                </a:gridCol>
                <a:gridCol w="1962150">
                  <a:extLst>
                    <a:ext uri="{9D8B030D-6E8A-4147-A177-3AD203B41FA5}">
                      <a16:colId xmlns="" xmlns:a16="http://schemas.microsoft.com/office/drawing/2014/main" val="3819030114"/>
                    </a:ext>
                  </a:extLst>
                </a:gridCol>
                <a:gridCol w="1216660">
                  <a:extLst>
                    <a:ext uri="{9D8B030D-6E8A-4147-A177-3AD203B41FA5}">
                      <a16:colId xmlns="" xmlns:a16="http://schemas.microsoft.com/office/drawing/2014/main" val="3791053048"/>
                    </a:ext>
                  </a:extLst>
                </a:gridCol>
                <a:gridCol w="1217295">
                  <a:extLst>
                    <a:ext uri="{9D8B030D-6E8A-4147-A177-3AD203B41FA5}">
                      <a16:colId xmlns="" xmlns:a16="http://schemas.microsoft.com/office/drawing/2014/main" val="1157638476"/>
                    </a:ext>
                  </a:extLst>
                </a:gridCol>
                <a:gridCol w="1891030">
                  <a:extLst>
                    <a:ext uri="{9D8B030D-6E8A-4147-A177-3AD203B41FA5}">
                      <a16:colId xmlns="" xmlns:a16="http://schemas.microsoft.com/office/drawing/2014/main" val="2235209250"/>
                    </a:ext>
                  </a:extLst>
                </a:gridCol>
              </a:tblGrid>
              <a:tr h="261212">
                <a:tc gridSpan="5">
                  <a:txBody>
                    <a:bodyPr/>
                    <a:lstStyle/>
                    <a:p>
                      <a:pPr marL="0" marR="0" algn="just">
                        <a:lnSpc>
                          <a:spcPct val="200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Arial" panose="020B0604020202020204" pitchFamily="34" charset="0"/>
                        </a:rPr>
                        <a:t>		</a:t>
                      </a:r>
                      <a:r>
                        <a:rPr lang="en-US" sz="1200" dirty="0">
                          <a:effectLst/>
                          <a:latin typeface="Times New Roman" panose="02020603050405020304" pitchFamily="18" charset="0"/>
                          <a:ea typeface="Calibri" panose="020F0502020204030204" pitchFamily="34" charset="0"/>
                          <a:cs typeface="Arial" panose="020B0604020202020204" pitchFamily="34" charset="0"/>
                        </a:rPr>
                        <a:t>LIST OF WITNESSES AND DOCUMENTS.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4283790469"/>
                  </a:ext>
                </a:extLst>
              </a:tr>
              <a:tr h="261212">
                <a:tc gridSpan="5">
                  <a:txBody>
                    <a:bodyPr/>
                    <a:lstStyle/>
                    <a:p>
                      <a:pPr marL="0" marR="0" algn="just">
                        <a:lnSpc>
                          <a:spcPct val="200000"/>
                        </a:lnSpc>
                        <a:spcBef>
                          <a:spcPts val="0"/>
                        </a:spcBef>
                        <a:spcAft>
                          <a:spcPts val="0"/>
                        </a:spcAft>
                        <a:tabLst>
                          <a:tab pos="1932305" algn="l"/>
                        </a:tabLst>
                      </a:pPr>
                      <a:r>
                        <a:rPr lang="en-US" sz="1200" dirty="0">
                          <a:effectLst/>
                          <a:latin typeface="Times New Roman" panose="02020603050405020304" pitchFamily="18" charset="0"/>
                          <a:ea typeface="Calibri" panose="020F0502020204030204" pitchFamily="34" charset="0"/>
                          <a:cs typeface="Arial" panose="020B0604020202020204" pitchFamily="34" charset="0"/>
                        </a:rPr>
                        <a:t>PLAINTIFF	DEFENDANT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667277005"/>
                  </a:ext>
                </a:extLst>
              </a:tr>
              <a:tr h="689600">
                <a:tc>
                  <a:txBody>
                    <a:bodyPr/>
                    <a:lstStyle/>
                    <a:p>
                      <a:pPr marL="0" marR="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S.No</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Description of document(s)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Corresponding witness(s) name, address, mobile number</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Evidence of which fact(s)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Date and number of  endorsement b y the court and proposed exhibits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525296842"/>
                  </a:ext>
                </a:extLst>
              </a:tr>
              <a:tr h="870475">
                <a:tc>
                  <a:txBody>
                    <a:bodyPr/>
                    <a:lstStyle/>
                    <a:p>
                      <a:pPr marL="68580" marR="0" indent="-45720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68580" marR="0" indent="-45720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68580" marR="0" indent="-45720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484281157"/>
                  </a:ext>
                </a:extLst>
              </a:tr>
            </a:tbl>
          </a:graphicData>
        </a:graphic>
      </p:graphicFrame>
      <p:sp>
        <p:nvSpPr>
          <p:cNvPr id="4" name="Rectangle 3"/>
          <p:cNvSpPr/>
          <p:nvPr/>
        </p:nvSpPr>
        <p:spPr>
          <a:xfrm>
            <a:off x="1376718" y="4813311"/>
            <a:ext cx="8963038" cy="13285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indent="-457200">
              <a:lnSpc>
                <a:spcPct val="200000"/>
              </a:lnSpc>
              <a:spcAft>
                <a:spcPts val="1000"/>
              </a:spcAft>
              <a:tabLst>
                <a:tab pos="723265" algn="l"/>
              </a:tabLst>
            </a:pPr>
            <a:r>
              <a:rPr lang="en-US" dirty="0">
                <a:latin typeface="Times New Roman" panose="02020603050405020304" pitchFamily="18" charset="0"/>
                <a:ea typeface="Calibri" panose="020F0502020204030204" pitchFamily="34" charset="0"/>
                <a:cs typeface="Arial" panose="020B0604020202020204" pitchFamily="34" charset="0"/>
              </a:rPr>
              <a:t>Name(s) of the plaintiff(s)/defendants(s) and their counsel(s)__________________</a:t>
            </a:r>
            <a:endParaRPr lang="en-US" sz="1600" dirty="0">
              <a:latin typeface="Calibri" panose="020F0502020204030204" pitchFamily="34" charset="0"/>
              <a:ea typeface="Calibri" panose="020F0502020204030204" pitchFamily="34" charset="0"/>
              <a:cs typeface="Arial" panose="020B0604020202020204" pitchFamily="34" charset="0"/>
            </a:endParaRPr>
          </a:p>
          <a:p>
            <a:r>
              <a:rPr lang="en-US" dirty="0">
                <a:latin typeface="Times New Roman" panose="02020603050405020304" pitchFamily="18" charset="0"/>
                <a:ea typeface="Calibri" panose="020F0502020204030204" pitchFamily="34" charset="0"/>
              </a:rPr>
              <a:t>Signature(s) of the plaintiff(s)/defendant(s) and their counsel(s</a:t>
            </a:r>
            <a:r>
              <a:rPr lang="en-US" dirty="0" smtClean="0">
                <a:latin typeface="Times New Roman" panose="02020603050405020304" pitchFamily="18" charset="0"/>
                <a:ea typeface="Calibri" panose="020F0502020204030204" pitchFamily="34" charset="0"/>
              </a:rPr>
              <a:t>)________________</a:t>
            </a:r>
          </a:p>
          <a:p>
            <a:endParaRPr lang="en-US" dirty="0"/>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6" y="743525"/>
            <a:ext cx="10695708"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ctr"/>
            <a:r>
              <a:rPr lang="en-US" b="1" dirty="0"/>
              <a:t>PROFORMA “F-2”</a:t>
            </a:r>
            <a:endParaRPr lang="en-US" dirty="0"/>
          </a:p>
          <a:p>
            <a:pPr algn="ctr"/>
            <a:r>
              <a:rPr lang="en-US" b="1" dirty="0" smtClean="0"/>
              <a:t>IN THE COURT OF   CIVIL JUDGE/JUDICIAL MAGISTRATE</a:t>
            </a:r>
          </a:p>
          <a:p>
            <a:pPr algn="ctr"/>
            <a:r>
              <a:rPr lang="en-US" b="1" dirty="0" smtClean="0"/>
              <a:t>Civil </a:t>
            </a:r>
            <a:r>
              <a:rPr lang="en-US" b="1" dirty="0"/>
              <a:t>suit No.  </a:t>
            </a:r>
            <a:r>
              <a:rPr lang="en-US" b="1" dirty="0" smtClean="0"/>
              <a:t> </a:t>
            </a:r>
            <a:r>
              <a:rPr lang="en-US" b="1" dirty="0"/>
              <a:t>of </a:t>
            </a:r>
            <a:endParaRPr lang="en-US" dirty="0"/>
          </a:p>
          <a:p>
            <a:pPr algn="ctr"/>
            <a:r>
              <a:rPr lang="en-US" b="1" dirty="0" smtClean="0"/>
              <a:t> VS</a:t>
            </a:r>
            <a:endParaRPr lang="en-US" dirty="0"/>
          </a:p>
          <a:p>
            <a:pPr algn="ctr"/>
            <a:r>
              <a:rPr lang="en-US" b="1" dirty="0"/>
              <a:t> (LIST OF  WITNESSES AND DOCUMENTS REQUIRED  TO BE TENDERED BY  THE PARTIES UNDER ORDER XVI CPC THROUGH THE  PROCESS OF THE COURT)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89869398"/>
              </p:ext>
            </p:extLst>
          </p:nvPr>
        </p:nvGraphicFramePr>
        <p:xfrm>
          <a:off x="2746144" y="2497851"/>
          <a:ext cx="6755131" cy="2731008"/>
        </p:xfrm>
        <a:graphic>
          <a:graphicData uri="http://schemas.openxmlformats.org/drawingml/2006/table">
            <a:tbl>
              <a:tblPr firstRow="1" firstCol="1" bandRow="1"/>
              <a:tblGrid>
                <a:gridCol w="468586">
                  <a:extLst>
                    <a:ext uri="{9D8B030D-6E8A-4147-A177-3AD203B41FA5}">
                      <a16:colId xmlns="" xmlns:a16="http://schemas.microsoft.com/office/drawing/2014/main" val="3942112122"/>
                    </a:ext>
                  </a:extLst>
                </a:gridCol>
                <a:gridCol w="1961966">
                  <a:extLst>
                    <a:ext uri="{9D8B030D-6E8A-4147-A177-3AD203B41FA5}">
                      <a16:colId xmlns="" xmlns:a16="http://schemas.microsoft.com/office/drawing/2014/main" val="1727937979"/>
                    </a:ext>
                  </a:extLst>
                </a:gridCol>
                <a:gridCol w="1216546">
                  <a:extLst>
                    <a:ext uri="{9D8B030D-6E8A-4147-A177-3AD203B41FA5}">
                      <a16:colId xmlns="" xmlns:a16="http://schemas.microsoft.com/office/drawing/2014/main" val="3592622970"/>
                    </a:ext>
                  </a:extLst>
                </a:gridCol>
                <a:gridCol w="1217181">
                  <a:extLst>
                    <a:ext uri="{9D8B030D-6E8A-4147-A177-3AD203B41FA5}">
                      <a16:colId xmlns="" xmlns:a16="http://schemas.microsoft.com/office/drawing/2014/main" val="4070864090"/>
                    </a:ext>
                  </a:extLst>
                </a:gridCol>
                <a:gridCol w="1890852">
                  <a:extLst>
                    <a:ext uri="{9D8B030D-6E8A-4147-A177-3AD203B41FA5}">
                      <a16:colId xmlns="" xmlns:a16="http://schemas.microsoft.com/office/drawing/2014/main" val="1727948531"/>
                    </a:ext>
                  </a:extLst>
                </a:gridCol>
              </a:tblGrid>
              <a:tr h="0">
                <a:tc gridSpan="5">
                  <a:txBody>
                    <a:bodyPr/>
                    <a:lstStyle/>
                    <a:p>
                      <a:pPr marL="0" marR="0" algn="just">
                        <a:lnSpc>
                          <a:spcPct val="2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Arial" panose="020B0604020202020204" pitchFamily="34" charset="0"/>
                        </a:rPr>
                        <a:t>		</a:t>
                      </a:r>
                      <a:r>
                        <a:rPr lang="en-US" sz="1400" dirty="0">
                          <a:effectLst/>
                          <a:latin typeface="Times New Roman" panose="02020603050405020304" pitchFamily="18" charset="0"/>
                          <a:ea typeface="Calibri" panose="020F0502020204030204" pitchFamily="34" charset="0"/>
                          <a:cs typeface="Arial" panose="020B0604020202020204" pitchFamily="34" charset="0"/>
                        </a:rPr>
                        <a:t>LIST OF WITNESSES AND DOCUMENTS.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2460581126"/>
                  </a:ext>
                </a:extLst>
              </a:tr>
              <a:tr h="0">
                <a:tc gridSpan="5">
                  <a:txBody>
                    <a:bodyPr/>
                    <a:lstStyle/>
                    <a:p>
                      <a:pPr marL="0" marR="0" algn="just">
                        <a:lnSpc>
                          <a:spcPct val="200000"/>
                        </a:lnSpc>
                        <a:spcBef>
                          <a:spcPts val="0"/>
                        </a:spcBef>
                        <a:spcAft>
                          <a:spcPts val="0"/>
                        </a:spcAft>
                        <a:tabLst>
                          <a:tab pos="1932305" algn="l"/>
                        </a:tabLst>
                      </a:pPr>
                      <a:r>
                        <a:rPr lang="en-US" sz="1200" dirty="0">
                          <a:effectLst/>
                          <a:latin typeface="Times New Roman" panose="02020603050405020304" pitchFamily="18" charset="0"/>
                          <a:ea typeface="Calibri" panose="020F0502020204030204" pitchFamily="34" charset="0"/>
                          <a:cs typeface="Arial" panose="020B0604020202020204" pitchFamily="34" charset="0"/>
                        </a:rPr>
                        <a:t>PLAINTIFF	          DEFENDANT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866627469"/>
                  </a:ext>
                </a:extLst>
              </a:tr>
              <a:tr h="0">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S.No</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Description of document(s)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Corresponding witness(s) name, address, mobile number</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Evidence of which fact(s)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Date and number of  endorsement by the court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1165019228"/>
                  </a:ext>
                </a:extLst>
              </a:tr>
              <a:tr h="845185">
                <a:tc>
                  <a:txBody>
                    <a:bodyPr/>
                    <a:lstStyle/>
                    <a:p>
                      <a:pPr marL="68580" marR="0" indent="-45720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68580" marR="0" indent="-45720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68580" marR="0" indent="-45720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1402155868"/>
                  </a:ext>
                </a:extLst>
              </a:tr>
            </a:tbl>
          </a:graphicData>
        </a:graphic>
      </p:graphicFrame>
      <p:sp>
        <p:nvSpPr>
          <p:cNvPr id="6" name="Rectangle 5"/>
          <p:cNvSpPr/>
          <p:nvPr/>
        </p:nvSpPr>
        <p:spPr>
          <a:xfrm>
            <a:off x="1342420" y="5075449"/>
            <a:ext cx="10129144" cy="108234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indent="-457200">
              <a:lnSpc>
                <a:spcPct val="200000"/>
              </a:lnSpc>
              <a:spcAft>
                <a:spcPts val="1000"/>
              </a:spcAft>
              <a:tabLst>
                <a:tab pos="723265" algn="l"/>
              </a:tabLst>
            </a:pPr>
            <a:r>
              <a:rPr lang="en-US" dirty="0">
                <a:latin typeface="Times New Roman" panose="02020603050405020304" pitchFamily="18" charset="0"/>
                <a:ea typeface="Calibri" panose="020F0502020204030204" pitchFamily="34" charset="0"/>
                <a:cs typeface="Arial" panose="020B0604020202020204" pitchFamily="34" charset="0"/>
              </a:rPr>
              <a:t>Name(s) of the plaintiff(s)/defendants(s) and their counsel(s)______________________</a:t>
            </a:r>
            <a:endParaRPr lang="en-US" sz="1600" dirty="0">
              <a:latin typeface="Calibri" panose="020F0502020204030204" pitchFamily="34" charset="0"/>
              <a:ea typeface="Calibri" panose="020F0502020204030204" pitchFamily="34" charset="0"/>
              <a:cs typeface="Arial" panose="020B0604020202020204" pitchFamily="34" charset="0"/>
            </a:endParaRPr>
          </a:p>
          <a:p>
            <a:r>
              <a:rPr lang="en-US" dirty="0" smtClean="0">
                <a:latin typeface="Times New Roman" panose="02020603050405020304" pitchFamily="18" charset="0"/>
                <a:ea typeface="Calibri" panose="020F0502020204030204" pitchFamily="34" charset="0"/>
              </a:rPr>
              <a:t>Signature(s</a:t>
            </a:r>
            <a:r>
              <a:rPr lang="en-US" dirty="0">
                <a:latin typeface="Times New Roman" panose="02020603050405020304" pitchFamily="18" charset="0"/>
                <a:ea typeface="Calibri" panose="020F0502020204030204" pitchFamily="34" charset="0"/>
              </a:rPr>
              <a:t>) of the plaintiff(s)/defendant(s) and the</a:t>
            </a:r>
            <a:r>
              <a:rPr lang="en-US" sz="2000" dirty="0">
                <a:latin typeface="Times New Roman" panose="02020603050405020304" pitchFamily="18" charset="0"/>
                <a:ea typeface="Calibri" panose="020F0502020204030204" pitchFamily="34" charset="0"/>
              </a:rPr>
              <a:t>ir counsel(s)________________</a:t>
            </a:r>
            <a:endParaRPr lang="en-US" dirty="0"/>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2836" y="1031675"/>
            <a:ext cx="10474036" cy="507831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b="1" dirty="0"/>
              <a:t>PROFORMA “G”</a:t>
            </a:r>
            <a:endParaRPr lang="en-US" dirty="0"/>
          </a:p>
          <a:p>
            <a:pPr algn="ctr"/>
            <a:r>
              <a:rPr lang="en-US" b="1" dirty="0" smtClean="0"/>
              <a:t>IN THE COURT OF   CIVIL JUDGE/JUDICIAL MAGISTRATE</a:t>
            </a:r>
          </a:p>
          <a:p>
            <a:pPr algn="ctr"/>
            <a:r>
              <a:rPr lang="en-US" b="1" dirty="0" smtClean="0"/>
              <a:t>Civil </a:t>
            </a:r>
            <a:r>
              <a:rPr lang="en-US" b="1" dirty="0"/>
              <a:t>suit No.  </a:t>
            </a:r>
            <a:r>
              <a:rPr lang="en-US" b="1" dirty="0" smtClean="0"/>
              <a:t> </a:t>
            </a:r>
            <a:r>
              <a:rPr lang="en-US" b="1" dirty="0"/>
              <a:t>of  </a:t>
            </a:r>
            <a:endParaRPr lang="en-US" dirty="0"/>
          </a:p>
          <a:p>
            <a:pPr algn="ctr"/>
            <a:r>
              <a:rPr lang="en-US" b="1" dirty="0" smtClean="0"/>
              <a:t> </a:t>
            </a:r>
            <a:r>
              <a:rPr lang="en-US" b="1" dirty="0"/>
              <a:t>VS </a:t>
            </a:r>
            <a:endParaRPr lang="en-US" dirty="0"/>
          </a:p>
          <a:p>
            <a:pPr algn="ctr"/>
            <a:r>
              <a:rPr lang="en-US" b="1" dirty="0"/>
              <a:t>(CERTIFICATE OF READINESS OF EVIDENCE UNDER ORDER XVI RULE 1 CPC)</a:t>
            </a:r>
            <a:endParaRPr lang="en-US" dirty="0"/>
          </a:p>
          <a:p>
            <a:pPr algn="ctr"/>
            <a:r>
              <a:rPr lang="en-US" b="1" dirty="0"/>
              <a:t>PLAINTIFF		               DEFENDANT</a:t>
            </a:r>
            <a:endParaRPr lang="en-US" dirty="0"/>
          </a:p>
          <a:p>
            <a:r>
              <a:rPr lang="en-US" dirty="0"/>
              <a:t>	</a:t>
            </a:r>
            <a:r>
              <a:rPr lang="en-US" dirty="0" smtClean="0"/>
              <a:t>It </a:t>
            </a:r>
            <a:r>
              <a:rPr lang="en-US" dirty="0"/>
              <a:t>is certified by the plaintiff(s)/defendant(s) that:</a:t>
            </a:r>
          </a:p>
          <a:p>
            <a:pPr lvl="0"/>
            <a:r>
              <a:rPr lang="en-US" dirty="0"/>
              <a:t> </a:t>
            </a:r>
            <a:r>
              <a:rPr lang="en-US" dirty="0" smtClean="0"/>
              <a:t>a. 	The </a:t>
            </a:r>
            <a:r>
              <a:rPr lang="en-US" dirty="0"/>
              <a:t>witnesses and documents which plaintiff(s)/defendant(s) aspire to produce as evidence in the court are </a:t>
            </a:r>
            <a:r>
              <a:rPr lang="en-US" dirty="0" smtClean="0"/>
              <a:t>	ready </a:t>
            </a:r>
            <a:r>
              <a:rPr lang="en-US" dirty="0"/>
              <a:t>to be produced at the date and time given by the court</a:t>
            </a:r>
            <a:r>
              <a:rPr lang="en-US" dirty="0" smtClean="0"/>
              <a:t>.</a:t>
            </a:r>
          </a:p>
          <a:p>
            <a:pPr lvl="0"/>
            <a:endParaRPr lang="en-US" dirty="0"/>
          </a:p>
          <a:p>
            <a:pPr lvl="0"/>
            <a:r>
              <a:rPr lang="en-US" dirty="0" smtClean="0"/>
              <a:t>b. 	There </a:t>
            </a:r>
            <a:r>
              <a:rPr lang="en-US" dirty="0"/>
              <a:t>is no other witnesses and documents required to be produced in the court, other  than those mentioned </a:t>
            </a:r>
            <a:r>
              <a:rPr lang="en-US" dirty="0" smtClean="0"/>
              <a:t>	in Proforma  </a:t>
            </a:r>
            <a:r>
              <a:rPr lang="en-US" dirty="0"/>
              <a:t>“E”, “F-1” &amp; “F-2” </a:t>
            </a:r>
          </a:p>
          <a:p>
            <a:r>
              <a:rPr lang="en-US" dirty="0"/>
              <a:t> </a:t>
            </a:r>
          </a:p>
          <a:p>
            <a:r>
              <a:rPr lang="en-US" dirty="0"/>
              <a:t> </a:t>
            </a:r>
          </a:p>
          <a:p>
            <a:r>
              <a:rPr lang="en-US" dirty="0"/>
              <a:t> </a:t>
            </a:r>
          </a:p>
          <a:p>
            <a:r>
              <a:rPr lang="en-US" dirty="0"/>
              <a:t>Name(s) of the plaintiff(s)/defendants(s) and their counsel(s)__________________</a:t>
            </a:r>
          </a:p>
          <a:p>
            <a:r>
              <a:rPr lang="en-US" dirty="0"/>
              <a:t>Signature(s) of the plaintiff(s)/defendant(s) and their counsel(s</a:t>
            </a:r>
            <a:r>
              <a:rPr lang="en-US" dirty="0" smtClean="0"/>
              <a:t>)_________________</a:t>
            </a:r>
          </a:p>
          <a:p>
            <a:endParaRPr lang="en-US" dirty="0"/>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078768" y="2621827"/>
            <a:ext cx="7959143" cy="1323439"/>
          </a:xfrm>
          <a:prstGeom prst="rect">
            <a:avLst/>
          </a:prstGeom>
          <a:noFill/>
        </p:spPr>
        <p:txBody>
          <a:bodyPr wrap="square" rtlCol="0">
            <a:spAutoFit/>
          </a:bodyPr>
          <a:lstStyle/>
          <a:p>
            <a:pPr algn="just"/>
            <a:r>
              <a:rPr lang="en-US" sz="4000" b="1" dirty="0" smtClean="0"/>
              <a:t>Applicability </a:t>
            </a:r>
            <a:r>
              <a:rPr lang="en-US" sz="4000" b="1" dirty="0"/>
              <a:t>of management rules </a:t>
            </a:r>
            <a:r>
              <a:rPr lang="en-US" sz="4000" b="1" dirty="0" smtClean="0"/>
              <a:t>in </a:t>
            </a:r>
            <a:r>
              <a:rPr lang="en-US" sz="4000" b="1" dirty="0"/>
              <a:t>appellate stage</a:t>
            </a:r>
          </a:p>
        </p:txBody>
      </p:sp>
    </p:spTree>
    <p:extLst>
      <p:ext uri="{BB962C8B-B14F-4D97-AF65-F5344CB8AC3E}">
        <p14:creationId xmlns:p14="http://schemas.microsoft.com/office/powerpoint/2010/main" val="5592243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6476" y="1707427"/>
            <a:ext cx="7959143" cy="2800767"/>
          </a:xfrm>
          <a:prstGeom prst="rect">
            <a:avLst/>
          </a:prstGeom>
          <a:noFill/>
        </p:spPr>
        <p:txBody>
          <a:bodyPr wrap="square" rtlCol="0">
            <a:spAutoFit/>
          </a:bodyPr>
          <a:lstStyle/>
          <a:p>
            <a:pPr algn="ctr"/>
            <a:r>
              <a:rPr lang="en-US" sz="2400" b="1" u="sng" dirty="0" smtClean="0"/>
              <a:t>Order IX-A</a:t>
            </a:r>
          </a:p>
          <a:p>
            <a:pPr algn="ctr"/>
            <a:r>
              <a:rPr lang="en-US" sz="2400" b="1" u="sng" dirty="0" smtClean="0"/>
              <a:t>Case Management and Scheduling Conference</a:t>
            </a:r>
          </a:p>
          <a:p>
            <a:pPr algn="just"/>
            <a:r>
              <a:rPr lang="en-US" sz="2400" b="1" dirty="0" smtClean="0"/>
              <a:t>Case Management and Scheduling Conference-</a:t>
            </a:r>
            <a:r>
              <a:rPr lang="en-US" sz="2400" dirty="0" smtClean="0"/>
              <a:t>--(1) The Court shall, under its own supervision, in each and every case, after receiving a plaint, petition or </a:t>
            </a:r>
            <a:r>
              <a:rPr lang="en-US" sz="3200" b="1" dirty="0" smtClean="0"/>
              <a:t>appeal</a:t>
            </a:r>
            <a:r>
              <a:rPr lang="en-US" sz="2400" dirty="0" smtClean="0"/>
              <a:t>, as the case may be, and having regard to the provisions of the Code and theses rules, start case management and scheduling conference. …….</a:t>
            </a:r>
            <a:endParaRPr lang="en-US" dirty="0"/>
          </a:p>
        </p:txBody>
      </p:sp>
    </p:spTree>
    <p:extLst>
      <p:ext uri="{BB962C8B-B14F-4D97-AF65-F5344CB8AC3E}">
        <p14:creationId xmlns:p14="http://schemas.microsoft.com/office/powerpoint/2010/main" val="2420064276"/>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31348" y="1060739"/>
            <a:ext cx="9583016" cy="4524315"/>
          </a:xfrm>
          <a:prstGeom prst="rect">
            <a:avLst/>
          </a:prstGeom>
          <a:noFill/>
        </p:spPr>
        <p:txBody>
          <a:bodyPr wrap="square" rtlCol="0">
            <a:spAutoFit/>
          </a:bodyPr>
          <a:lstStyle/>
          <a:p>
            <a:pPr lvl="0" algn="just" defTabSz="914400" fontAlgn="base">
              <a:spcBef>
                <a:spcPct val="0"/>
              </a:spcBef>
              <a:spcAft>
                <a:spcPct val="0"/>
              </a:spcAft>
            </a:pPr>
            <a:r>
              <a:rPr lang="en-US" sz="2400" b="1" u="sng" dirty="0" smtClean="0">
                <a:ea typeface="Calibri" pitchFamily="34" charset="0"/>
                <a:cs typeface="Arial" pitchFamily="34" charset="0"/>
              </a:rPr>
              <a:t>DISTT. JUDGEs/ADDL. DISTT.JUDGEs.</a:t>
            </a:r>
          </a:p>
          <a:p>
            <a:pPr lvl="0" algn="just" defTabSz="914400" fontAlgn="base">
              <a:spcBef>
                <a:spcPct val="0"/>
              </a:spcBef>
              <a:spcAft>
                <a:spcPct val="0"/>
              </a:spcAft>
            </a:pPr>
            <a:r>
              <a:rPr lang="en-US" sz="2400" b="1" u="sng" dirty="0" smtClean="0">
                <a:cs typeface="Arial" pitchFamily="34" charset="0"/>
              </a:rPr>
              <a:t>Deal with cases in shape of</a:t>
            </a:r>
            <a:r>
              <a:rPr lang="en-US" sz="2400" u="sng" dirty="0" smtClean="0">
                <a:cs typeface="Arial" pitchFamily="34" charset="0"/>
              </a:rPr>
              <a:t>:</a:t>
            </a:r>
            <a:endParaRPr lang="en-US" sz="2400" dirty="0" smtClean="0">
              <a:cs typeface="Arial" pitchFamily="34" charset="0"/>
            </a:endParaRPr>
          </a:p>
          <a:p>
            <a:pPr marL="457200" lvl="0" indent="-457200" algn="just" defTabSz="914400" eaLnBrk="0" fontAlgn="base" hangingPunct="0">
              <a:spcBef>
                <a:spcPct val="0"/>
              </a:spcBef>
              <a:spcAft>
                <a:spcPct val="0"/>
              </a:spcAft>
              <a:buFont typeface="+mj-lt"/>
              <a:buAutoNum type="arabicPeriod"/>
            </a:pPr>
            <a:r>
              <a:rPr lang="en-US" sz="2400" dirty="0" smtClean="0">
                <a:ea typeface="Calibri" pitchFamily="34" charset="0"/>
                <a:cs typeface="Arial" pitchFamily="34" charset="0"/>
              </a:rPr>
              <a:t>Appeal against judgment/decree of a Civil Judge under S.96 of CPC;</a:t>
            </a:r>
            <a:endParaRPr lang="en-US" sz="2400" dirty="0" smtClean="0">
              <a:cs typeface="Arial" pitchFamily="34" charset="0"/>
            </a:endParaRPr>
          </a:p>
          <a:p>
            <a:pPr marL="457200" lvl="0" indent="-457200" algn="just" defTabSz="914400" eaLnBrk="0" fontAlgn="base" hangingPunct="0">
              <a:spcBef>
                <a:spcPct val="0"/>
              </a:spcBef>
              <a:spcAft>
                <a:spcPct val="0"/>
              </a:spcAft>
              <a:buFont typeface="+mj-lt"/>
              <a:buAutoNum type="arabicPeriod"/>
            </a:pPr>
            <a:r>
              <a:rPr lang="en-US" sz="2400" dirty="0" smtClean="0">
                <a:ea typeface="Calibri" pitchFamily="34" charset="0"/>
                <a:cs typeface="Arial" pitchFamily="34" charset="0"/>
              </a:rPr>
              <a:t>Appeal against order under S.104 of CPC;</a:t>
            </a:r>
            <a:endParaRPr lang="en-US" sz="2400" dirty="0" smtClean="0">
              <a:cs typeface="Arial" pitchFamily="34" charset="0"/>
            </a:endParaRPr>
          </a:p>
          <a:p>
            <a:pPr marL="457200" lvl="0" indent="-457200" algn="just" defTabSz="914400" eaLnBrk="0" fontAlgn="base" hangingPunct="0">
              <a:spcBef>
                <a:spcPct val="0"/>
              </a:spcBef>
              <a:spcAft>
                <a:spcPct val="0"/>
              </a:spcAft>
              <a:buFont typeface="+mj-lt"/>
              <a:buAutoNum type="arabicPeriod"/>
            </a:pPr>
            <a:r>
              <a:rPr lang="en-US" sz="2400" dirty="0" smtClean="0">
                <a:ea typeface="Calibri" pitchFamily="34" charset="0"/>
                <a:cs typeface="Arial" pitchFamily="34" charset="0"/>
              </a:rPr>
              <a:t>Power of revision under S.115 of CPC;</a:t>
            </a:r>
            <a:endParaRPr lang="en-US" sz="2400" dirty="0" smtClean="0">
              <a:cs typeface="Arial" pitchFamily="34" charset="0"/>
            </a:endParaRPr>
          </a:p>
          <a:p>
            <a:pPr marL="457200" lvl="0" indent="-457200" algn="just" defTabSz="914400" eaLnBrk="0" fontAlgn="base" hangingPunct="0">
              <a:spcBef>
                <a:spcPct val="0"/>
              </a:spcBef>
              <a:spcAft>
                <a:spcPct val="0"/>
              </a:spcAft>
              <a:buFont typeface="+mj-lt"/>
              <a:buAutoNum type="arabicPeriod"/>
            </a:pPr>
            <a:r>
              <a:rPr lang="en-US" sz="2400" dirty="0" smtClean="0">
                <a:ea typeface="Calibri" pitchFamily="34" charset="0"/>
                <a:cs typeface="Arial" pitchFamily="34" charset="0"/>
              </a:rPr>
              <a:t>Original jurisdiction in suits upon bills of exchange, </a:t>
            </a:r>
            <a:r>
              <a:rPr lang="en-US" sz="2400" dirty="0" err="1" smtClean="0">
                <a:ea typeface="Calibri" pitchFamily="34" charset="0"/>
                <a:cs typeface="Arial" pitchFamily="34" charset="0"/>
              </a:rPr>
              <a:t>hundies</a:t>
            </a:r>
            <a:r>
              <a:rPr lang="en-US" sz="2400" dirty="0" smtClean="0">
                <a:ea typeface="Calibri" pitchFamily="34" charset="0"/>
                <a:cs typeface="Arial" pitchFamily="34" charset="0"/>
              </a:rPr>
              <a:t> or promissory notes under Order XXXVII of CPC;</a:t>
            </a:r>
            <a:endParaRPr lang="en-US" sz="2400" dirty="0" smtClean="0">
              <a:cs typeface="Arial" pitchFamily="34" charset="0"/>
            </a:endParaRPr>
          </a:p>
          <a:p>
            <a:pPr marL="457200" lvl="0" indent="-457200" algn="just" defTabSz="914400" eaLnBrk="0" fontAlgn="base" hangingPunct="0">
              <a:spcBef>
                <a:spcPct val="0"/>
              </a:spcBef>
              <a:spcAft>
                <a:spcPct val="0"/>
              </a:spcAft>
              <a:buFont typeface="+mj-lt"/>
              <a:buAutoNum type="arabicPeriod"/>
            </a:pPr>
            <a:r>
              <a:rPr lang="en-US" sz="2400" dirty="0" smtClean="0">
                <a:ea typeface="Calibri" pitchFamily="34" charset="0"/>
                <a:cs typeface="Arial" pitchFamily="34" charset="0"/>
              </a:rPr>
              <a:t>In addition, there also exist other cases as courts and tribunals of civil nature, created under special laws and enactments. Their jurisdiction, powers and functions are specified in the statutes creating them. In case of applicability of </a:t>
            </a:r>
            <a:r>
              <a:rPr lang="en-US" sz="2400" dirty="0" err="1" smtClean="0">
                <a:ea typeface="Calibri" pitchFamily="34" charset="0"/>
                <a:cs typeface="Arial" pitchFamily="34" charset="0"/>
              </a:rPr>
              <a:t>cpc</a:t>
            </a:r>
            <a:r>
              <a:rPr lang="en-US" sz="2400" dirty="0" smtClean="0">
                <a:ea typeface="Calibri" pitchFamily="34" charset="0"/>
                <a:cs typeface="Arial" pitchFamily="34" charset="0"/>
              </a:rPr>
              <a:t> amended rules as specified in Order IX-A.XV-A can be applied.</a:t>
            </a:r>
            <a:endParaRPr lang="en-US" sz="4000" dirty="0" smtClean="0">
              <a:cs typeface="Arial" pitchFamily="34" charset="0"/>
            </a:endParaRPr>
          </a:p>
        </p:txBody>
      </p:sp>
    </p:spTree>
    <p:extLst>
      <p:ext uri="{BB962C8B-B14F-4D97-AF65-F5344CB8AC3E}">
        <p14:creationId xmlns:p14="http://schemas.microsoft.com/office/powerpoint/2010/main" val="5669609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1830412"/>
            <a:ext cx="8458492" cy="3354765"/>
          </a:xfrm>
          <a:prstGeom prst="rect">
            <a:avLst/>
          </a:prstGeom>
          <a:noFill/>
        </p:spPr>
        <p:txBody>
          <a:bodyPr wrap="square" rtlCol="0">
            <a:spAutoFit/>
          </a:bodyPr>
          <a:lstStyle/>
          <a:p>
            <a:pPr algn="just"/>
            <a:r>
              <a:rPr lang="en-US" sz="2400" b="1" dirty="0"/>
              <a:t>Reception, service of processes, addresses for service.</a:t>
            </a:r>
            <a:r>
              <a:rPr lang="en-US" sz="2400" dirty="0"/>
              <a:t> --The rules regarding the receipt of plaint and service of summonses on defendants in Chapter 1, “Practice in the trial of civil suits,” </a:t>
            </a:r>
            <a:r>
              <a:rPr lang="en-US" sz="2800" b="1" dirty="0"/>
              <a:t>apply, mutatis mutandis to the reception of appeals and service of notices on respondents</a:t>
            </a:r>
            <a:r>
              <a:rPr lang="en-US" sz="2400" dirty="0"/>
              <a:t>. It should be noted that an address for service filed during the course of </a:t>
            </a:r>
            <a:r>
              <a:rPr lang="en-US" sz="3200" dirty="0"/>
              <a:t>the</a:t>
            </a:r>
            <a:r>
              <a:rPr lang="en-US" sz="2400" dirty="0"/>
              <a:t> trial holds good for the purposes of Appellate proceedings also, and such addresses according to Order XLI, Rule 38, as amended by the High Court.</a:t>
            </a:r>
          </a:p>
        </p:txBody>
      </p:sp>
    </p:spTree>
    <p:extLst>
      <p:ext uri="{BB962C8B-B14F-4D97-AF65-F5344CB8AC3E}">
        <p14:creationId xmlns:p14="http://schemas.microsoft.com/office/powerpoint/2010/main" val="1756641521"/>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9649" y="2189778"/>
            <a:ext cx="9200271" cy="2308324"/>
          </a:xfrm>
          <a:prstGeom prst="rect">
            <a:avLst/>
          </a:prstGeom>
          <a:noFill/>
        </p:spPr>
        <p:txBody>
          <a:bodyPr wrap="square" rtlCol="0">
            <a:spAutoFit/>
          </a:bodyPr>
          <a:lstStyle/>
          <a:p>
            <a:pPr algn="just"/>
            <a:r>
              <a:rPr lang="en-US" sz="2400" b="1" dirty="0"/>
              <a:t>Examination of appellant</a:t>
            </a:r>
            <a:r>
              <a:rPr lang="en-US" sz="2400" dirty="0"/>
              <a:t>.— when the memorandum of appeal is represented with the explanation required, or when the memorandum of appeal as first presented contains an explanation of the delay in present it, the Court shall take into consideration the explanation offered, and may examine the appellant or his agent, in order to elucidate the explanation. </a:t>
            </a:r>
            <a:endParaRPr lang="en-US" sz="2400" dirty="0" smtClean="0"/>
          </a:p>
          <a:p>
            <a:pPr algn="just"/>
            <a:r>
              <a:rPr lang="en-US" sz="2400" i="1" u="sng" dirty="0" smtClean="0"/>
              <a:t>Consistency to examination of parties</a:t>
            </a:r>
            <a:endParaRPr lang="en-US" sz="2400" i="1" u="sng" dirty="0"/>
          </a:p>
        </p:txBody>
      </p:sp>
    </p:spTree>
    <p:extLst>
      <p:ext uri="{BB962C8B-B14F-4D97-AF65-F5344CB8AC3E}">
        <p14:creationId xmlns:p14="http://schemas.microsoft.com/office/powerpoint/2010/main" val="2972186131"/>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25" y="1123950"/>
            <a:ext cx="8820150" cy="4893647"/>
          </a:xfrm>
          <a:prstGeom prst="rect">
            <a:avLst/>
          </a:prstGeom>
          <a:noFill/>
        </p:spPr>
        <p:txBody>
          <a:bodyPr wrap="square" rtlCol="0">
            <a:spAutoFit/>
          </a:bodyPr>
          <a:lstStyle/>
          <a:p>
            <a:pPr algn="ctr"/>
            <a:r>
              <a:rPr lang="en-US" sz="2400" b="1" dirty="0" smtClean="0"/>
              <a:t>Order XLI Rule 01</a:t>
            </a:r>
          </a:p>
          <a:p>
            <a:r>
              <a:rPr lang="en-US" sz="2400" b="1" dirty="0" smtClean="0"/>
              <a:t>Form of </a:t>
            </a:r>
            <a:r>
              <a:rPr lang="en-US" sz="2400" b="1" dirty="0"/>
              <a:t>appeal. What </a:t>
            </a:r>
            <a:r>
              <a:rPr lang="en-US" sz="2400" b="1" dirty="0" smtClean="0"/>
              <a:t>to accompany memorandum</a:t>
            </a:r>
            <a:r>
              <a:rPr lang="en-US" sz="2400" dirty="0" smtClean="0"/>
              <a:t>.</a:t>
            </a:r>
            <a:endParaRPr lang="en-US" sz="2400" dirty="0"/>
          </a:p>
          <a:p>
            <a:pPr marL="457200" indent="-457200">
              <a:buFont typeface="+mj-lt"/>
              <a:buAutoNum type="arabicParenR"/>
            </a:pPr>
            <a:r>
              <a:rPr lang="en-US" sz="2400" dirty="0" smtClean="0"/>
              <a:t>Every </a:t>
            </a:r>
            <a:r>
              <a:rPr lang="en-US" sz="2400" dirty="0"/>
              <a:t>appeal shall be preferred </a:t>
            </a:r>
            <a:r>
              <a:rPr lang="en-US" sz="2400" dirty="0" smtClean="0"/>
              <a:t>in the </a:t>
            </a:r>
            <a:r>
              <a:rPr lang="en-US" sz="2400" dirty="0"/>
              <a:t>form of a memorandum signed by the appellant or his pleader and presented to the Court or to </a:t>
            </a:r>
            <a:r>
              <a:rPr lang="en-US" sz="2400" dirty="0" smtClean="0"/>
              <a:t>such officer </a:t>
            </a:r>
            <a:r>
              <a:rPr lang="en-US" sz="2400" dirty="0"/>
              <a:t>as it appoints in this behalf. The </a:t>
            </a:r>
            <a:r>
              <a:rPr lang="en-US" sz="2400" dirty="0" smtClean="0"/>
              <a:t> memorandum </a:t>
            </a:r>
            <a:r>
              <a:rPr lang="en-US" sz="2400" dirty="0"/>
              <a:t>shall be accompanied by a copy of the </a:t>
            </a:r>
            <a:r>
              <a:rPr lang="en-US" sz="2400" dirty="0" smtClean="0"/>
              <a:t>decree appealed </a:t>
            </a:r>
            <a:r>
              <a:rPr lang="en-US" sz="2400" dirty="0"/>
              <a:t>from and (unless the </a:t>
            </a:r>
            <a:r>
              <a:rPr lang="en-US" sz="2400" dirty="0" smtClean="0"/>
              <a:t> appellate </a:t>
            </a:r>
            <a:r>
              <a:rPr lang="en-US" sz="2400" dirty="0"/>
              <a:t>Court dispenses therewith) of the judgment on which it </a:t>
            </a:r>
            <a:r>
              <a:rPr lang="en-US" sz="2400" dirty="0" smtClean="0"/>
              <a:t>is founded.</a:t>
            </a:r>
          </a:p>
          <a:p>
            <a:pPr marL="457200" indent="-457200">
              <a:buFont typeface="+mj-lt"/>
              <a:buAutoNum type="arabicParenR"/>
            </a:pPr>
            <a:r>
              <a:rPr lang="en-US" sz="2400" dirty="0" smtClean="0"/>
              <a:t> </a:t>
            </a:r>
            <a:r>
              <a:rPr lang="en-US" sz="2400" b="1" dirty="0"/>
              <a:t>Contents of memorandum</a:t>
            </a:r>
            <a:r>
              <a:rPr lang="en-US" sz="2400" dirty="0"/>
              <a:t>. The memorandum shall set forth, concisely and under </a:t>
            </a:r>
            <a:r>
              <a:rPr lang="en-US" sz="2400" dirty="0" smtClean="0"/>
              <a:t>distinct heads</a:t>
            </a:r>
            <a:r>
              <a:rPr lang="en-US" sz="2400" dirty="0"/>
              <a:t>, the grounds of objection to the decree appealed from without any argument or </a:t>
            </a:r>
            <a:r>
              <a:rPr lang="en-US" sz="2400" dirty="0" smtClean="0"/>
              <a:t>narrative;</a:t>
            </a:r>
            <a:r>
              <a:rPr lang="en-US" sz="2400" dirty="0" smtClean="0">
                <a:solidFill>
                  <a:srgbClr val="FF0000"/>
                </a:solidFill>
              </a:rPr>
              <a:t>, and the time schedule of the case prepared under Order IX-A</a:t>
            </a:r>
            <a:r>
              <a:rPr lang="en-US" sz="2400" dirty="0" smtClean="0"/>
              <a:t> and such </a:t>
            </a:r>
            <a:r>
              <a:rPr lang="en-US" sz="2400" dirty="0"/>
              <a:t>grounds shall be numbered consecutively</a:t>
            </a:r>
          </a:p>
        </p:txBody>
      </p:sp>
    </p:spTree>
    <p:extLst>
      <p:ext uri="{BB962C8B-B14F-4D97-AF65-F5344CB8AC3E}">
        <p14:creationId xmlns:p14="http://schemas.microsoft.com/office/powerpoint/2010/main" val="26193125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25" y="898867"/>
            <a:ext cx="8820150" cy="5262979"/>
          </a:xfrm>
          <a:prstGeom prst="rect">
            <a:avLst/>
          </a:prstGeom>
          <a:noFill/>
        </p:spPr>
        <p:txBody>
          <a:bodyPr wrap="square" rtlCol="0">
            <a:spAutoFit/>
          </a:bodyPr>
          <a:lstStyle/>
          <a:p>
            <a:pPr algn="ctr"/>
            <a:r>
              <a:rPr lang="en-US" sz="2400" b="1" dirty="0" smtClean="0"/>
              <a:t>Order XLI Rule 27</a:t>
            </a:r>
            <a:r>
              <a:rPr lang="en-US" sz="2400" dirty="0" smtClean="0"/>
              <a:t> </a:t>
            </a:r>
          </a:p>
          <a:p>
            <a:r>
              <a:rPr lang="en-US" sz="2400" b="1" dirty="0"/>
              <a:t>Production of additional evidence in Appellate Court</a:t>
            </a:r>
            <a:r>
              <a:rPr lang="en-US" sz="2400" dirty="0"/>
              <a:t>.__ </a:t>
            </a:r>
            <a:endParaRPr lang="en-US" sz="2400" dirty="0" smtClean="0"/>
          </a:p>
          <a:p>
            <a:pPr marL="457200" indent="-457200">
              <a:buFont typeface="+mj-lt"/>
              <a:buAutoNum type="arabicParenR"/>
            </a:pPr>
            <a:r>
              <a:rPr lang="en-US" sz="2400" dirty="0" smtClean="0"/>
              <a:t>The </a:t>
            </a:r>
            <a:r>
              <a:rPr lang="en-US" sz="2400" dirty="0"/>
              <a:t>parties to an appeal </a:t>
            </a:r>
            <a:r>
              <a:rPr lang="en-US" sz="2400" dirty="0" smtClean="0"/>
              <a:t>shall not </a:t>
            </a:r>
            <a:r>
              <a:rPr lang="en-US" sz="2400" dirty="0"/>
              <a:t>be entitled to produce additional evidence, whether oral or documentary, in the </a:t>
            </a:r>
            <a:r>
              <a:rPr lang="en-US" sz="2400" dirty="0" smtClean="0"/>
              <a:t>Appellate Court</a:t>
            </a:r>
            <a:r>
              <a:rPr lang="en-US" sz="2400" dirty="0"/>
              <a:t>. But if </a:t>
            </a:r>
            <a:endParaRPr lang="en-US" sz="2400" dirty="0" smtClean="0"/>
          </a:p>
          <a:p>
            <a:pPr marL="457200" indent="-457200">
              <a:buFont typeface="+mj-lt"/>
              <a:buAutoNum type="alphaLcParenR"/>
            </a:pPr>
            <a:r>
              <a:rPr lang="en-US" sz="2400" dirty="0" smtClean="0"/>
              <a:t>the </a:t>
            </a:r>
            <a:r>
              <a:rPr lang="en-US" sz="2400" dirty="0"/>
              <a:t>Court from whose decree the appeal is preferred has refused to admit evidence </a:t>
            </a:r>
            <a:r>
              <a:rPr lang="en-US" sz="2400" dirty="0" smtClean="0"/>
              <a:t>which ought </a:t>
            </a:r>
            <a:r>
              <a:rPr lang="en-US" sz="2400" dirty="0"/>
              <a:t>to have been admitted, </a:t>
            </a:r>
            <a:r>
              <a:rPr lang="en-US" sz="2400" dirty="0" smtClean="0"/>
              <a:t>or </a:t>
            </a:r>
          </a:p>
          <a:p>
            <a:pPr marL="457200" indent="-457200">
              <a:buFont typeface="+mj-lt"/>
              <a:buAutoNum type="alphaLcParenR"/>
            </a:pPr>
            <a:r>
              <a:rPr lang="en-US" sz="2400" dirty="0" smtClean="0"/>
              <a:t>the </a:t>
            </a:r>
            <a:r>
              <a:rPr lang="en-US" sz="2400" dirty="0"/>
              <a:t>Appellate Court requires any document to be produced or any witness to be </a:t>
            </a:r>
            <a:r>
              <a:rPr lang="en-US" sz="2400" dirty="0" smtClean="0"/>
              <a:t>examined to </a:t>
            </a:r>
            <a:r>
              <a:rPr lang="en-US" sz="2400" dirty="0"/>
              <a:t>enable it to pronounce judgment, or for any other substantial </a:t>
            </a:r>
            <a:r>
              <a:rPr lang="en-US" sz="2400" dirty="0" smtClean="0"/>
              <a:t>cause, the </a:t>
            </a:r>
            <a:r>
              <a:rPr lang="en-US" sz="2400" dirty="0"/>
              <a:t>Appellate Court may allow such evidence or document to be produced, or witness to </a:t>
            </a:r>
            <a:r>
              <a:rPr lang="en-US" sz="2400" dirty="0" smtClean="0"/>
              <a:t>be examined</a:t>
            </a:r>
            <a:r>
              <a:rPr lang="en-US" sz="2400" dirty="0"/>
              <a:t>.</a:t>
            </a:r>
          </a:p>
          <a:p>
            <a:pPr marL="457200" indent="-457200">
              <a:buFont typeface="+mj-lt"/>
              <a:buAutoNum type="arabicParenR" startAt="2"/>
            </a:pPr>
            <a:r>
              <a:rPr lang="en-US" sz="2400" dirty="0" smtClean="0"/>
              <a:t>Wherever </a:t>
            </a:r>
            <a:r>
              <a:rPr lang="en-US" sz="2400" dirty="0"/>
              <a:t>additional evidence is allowed to be produced by an Appellate Court, the Court </a:t>
            </a:r>
            <a:r>
              <a:rPr lang="en-US" sz="2400" dirty="0" smtClean="0"/>
              <a:t>shall record </a:t>
            </a:r>
            <a:r>
              <a:rPr lang="en-US" sz="2400" dirty="0"/>
              <a:t>the reason for its </a:t>
            </a:r>
            <a:r>
              <a:rPr lang="en-US" sz="2400" dirty="0" smtClean="0"/>
              <a:t>admission </a:t>
            </a:r>
            <a:r>
              <a:rPr lang="en-US" sz="2400" dirty="0" smtClean="0">
                <a:solidFill>
                  <a:srgbClr val="FF0000"/>
                </a:solidFill>
              </a:rPr>
              <a:t>“and the court shall preferably record the additional evidence itself”</a:t>
            </a:r>
          </a:p>
        </p:txBody>
      </p:sp>
    </p:spTree>
    <p:extLst>
      <p:ext uri="{BB962C8B-B14F-4D97-AF65-F5344CB8AC3E}">
        <p14:creationId xmlns:p14="http://schemas.microsoft.com/office/powerpoint/2010/main" val="16229605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7218" y="1728861"/>
            <a:ext cx="9499649" cy="3046988"/>
          </a:xfrm>
          <a:prstGeom prst="rect">
            <a:avLst/>
          </a:prstGeom>
          <a:noFill/>
        </p:spPr>
        <p:txBody>
          <a:bodyPr wrap="square" rtlCol="0">
            <a:spAutoFit/>
          </a:bodyPr>
          <a:lstStyle/>
          <a:p>
            <a:pPr algn="ctr"/>
            <a:r>
              <a:rPr lang="en-US" sz="2400" b="1" dirty="0" smtClean="0"/>
              <a:t>Order XLI- Rule 30</a:t>
            </a:r>
          </a:p>
          <a:p>
            <a:pPr algn="ctr"/>
            <a:r>
              <a:rPr lang="en-US" sz="2400" b="1" i="1" dirty="0"/>
              <a:t>Judgment in Appeal</a:t>
            </a:r>
          </a:p>
          <a:p>
            <a:pPr algn="just"/>
            <a:r>
              <a:rPr lang="en-US" sz="2400" dirty="0" smtClean="0"/>
              <a:t>Judgment </a:t>
            </a:r>
            <a:r>
              <a:rPr lang="en-US" sz="2400" dirty="0"/>
              <a:t>when and where pronounced. The Appellate Court, after hearing the parties </a:t>
            </a:r>
            <a:r>
              <a:rPr lang="en-US" sz="2400" dirty="0" smtClean="0"/>
              <a:t>or their </a:t>
            </a:r>
            <a:r>
              <a:rPr lang="en-US" sz="2400" dirty="0"/>
              <a:t>pleaders and referring to any part of the proceedings whether on appeal or in the Court </a:t>
            </a:r>
            <a:r>
              <a:rPr lang="en-US" sz="2400" dirty="0" smtClean="0"/>
              <a:t>from whose </a:t>
            </a:r>
            <a:r>
              <a:rPr lang="en-US" sz="2400" dirty="0"/>
              <a:t>decree the appeal is preferred, to which reference maybe considered necessary, shall </a:t>
            </a:r>
            <a:r>
              <a:rPr lang="en-US" sz="2400" dirty="0" smtClean="0"/>
              <a:t>pronounce judgment </a:t>
            </a:r>
            <a:r>
              <a:rPr lang="en-US" sz="2400" dirty="0"/>
              <a:t>in open Court, either at once or on some future </a:t>
            </a:r>
            <a:r>
              <a:rPr lang="en-US" sz="2400" dirty="0" smtClean="0"/>
              <a:t>day </a:t>
            </a:r>
            <a:r>
              <a:rPr lang="en-US" sz="2400" dirty="0" smtClean="0">
                <a:solidFill>
                  <a:srgbClr val="FF0000"/>
                </a:solidFill>
              </a:rPr>
              <a:t>“</a:t>
            </a:r>
            <a:r>
              <a:rPr lang="en-US" sz="2400" dirty="0">
                <a:solidFill>
                  <a:srgbClr val="FF0000"/>
                </a:solidFill>
              </a:rPr>
              <a:t>not exceeding fifteen (15) days</a:t>
            </a:r>
            <a:r>
              <a:rPr lang="en-US" sz="2400" dirty="0" smtClean="0">
                <a:solidFill>
                  <a:srgbClr val="FF0000"/>
                </a:solidFill>
              </a:rPr>
              <a:t>”</a:t>
            </a:r>
            <a:r>
              <a:rPr lang="en-US" sz="2400" dirty="0" smtClean="0"/>
              <a:t> </a:t>
            </a:r>
            <a:r>
              <a:rPr lang="en-US" sz="2400" dirty="0"/>
              <a:t>of which notice shall be given to </a:t>
            </a:r>
            <a:r>
              <a:rPr lang="en-US" sz="2400" dirty="0" smtClean="0"/>
              <a:t>the parties </a:t>
            </a:r>
            <a:r>
              <a:rPr lang="en-US" sz="2400" dirty="0"/>
              <a:t>or their </a:t>
            </a:r>
            <a:r>
              <a:rPr lang="en-US" sz="2400" dirty="0" smtClean="0"/>
              <a:t>pleaders.</a:t>
            </a:r>
            <a:endParaRPr lang="en-US" sz="2400" dirty="0">
              <a:solidFill>
                <a:srgbClr val="FF0000"/>
              </a:solidFill>
            </a:endParaRPr>
          </a:p>
        </p:txBody>
      </p:sp>
    </p:spTree>
    <p:extLst>
      <p:ext uri="{BB962C8B-B14F-4D97-AF65-F5344CB8AC3E}">
        <p14:creationId xmlns:p14="http://schemas.microsoft.com/office/powerpoint/2010/main" val="37286117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9138" y="1606354"/>
            <a:ext cx="9039225" cy="3323987"/>
          </a:xfrm>
          <a:prstGeom prst="rect">
            <a:avLst/>
          </a:prstGeom>
          <a:noFill/>
        </p:spPr>
        <p:txBody>
          <a:bodyPr wrap="square" rtlCol="0">
            <a:spAutoFit/>
          </a:bodyPr>
          <a:lstStyle/>
          <a:p>
            <a:endParaRPr lang="en-US" dirty="0" smtClean="0"/>
          </a:p>
          <a:p>
            <a:pPr algn="ctr"/>
            <a:r>
              <a:rPr lang="en-US" sz="2400" b="1" dirty="0" smtClean="0"/>
              <a:t>APPLICABILITY</a:t>
            </a:r>
          </a:p>
          <a:p>
            <a:endParaRPr lang="en-US" sz="2400" dirty="0" smtClean="0"/>
          </a:p>
          <a:p>
            <a:pPr algn="just"/>
            <a:r>
              <a:rPr lang="en-US" sz="2400" dirty="0" smtClean="0"/>
              <a:t>A statute is to be interpreted in accordance with the intention of the legislature Or which-is to be gathered from the, language of the statute. The context, subject-matter, and purpose of the enactment are relevant for determining the legislative intent. The preamble part of the amended rules is very much clear about the applicability of same in appellate stage also in the same manner as specified for the proceedings of case in code.</a:t>
            </a:r>
            <a:endParaRPr lang="en-US" sz="2400" dirty="0"/>
          </a:p>
        </p:txBody>
      </p:sp>
    </p:spTree>
    <p:extLst>
      <p:ext uri="{BB962C8B-B14F-4D97-AF65-F5344CB8AC3E}">
        <p14:creationId xmlns:p14="http://schemas.microsoft.com/office/powerpoint/2010/main" val="37467581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1" y="759655"/>
            <a:ext cx="10719582" cy="53879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1046</TotalTime>
  <Words>3773</Words>
  <Application>Microsoft Office PowerPoint</Application>
  <PresentationFormat>Custom</PresentationFormat>
  <Paragraphs>434</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Organic</vt:lpstr>
      <vt:lpstr>PowerPoint Presentation</vt:lpstr>
      <vt:lpstr>PowerPoint Presentation</vt:lpstr>
      <vt:lpstr>  C.P.C.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Stenographer CJ3</dc:creator>
  <cp:lastModifiedBy>HP</cp:lastModifiedBy>
  <cp:revision>349</cp:revision>
  <dcterms:created xsi:type="dcterms:W3CDTF">2019-11-07T05:27:44Z</dcterms:created>
  <dcterms:modified xsi:type="dcterms:W3CDTF">2022-03-30T16:25:10Z</dcterms:modified>
</cp:coreProperties>
</file>